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sldIdLst>
    <p:sldId id="256" r:id="rId2"/>
    <p:sldId id="294" r:id="rId3"/>
    <p:sldId id="295" r:id="rId4"/>
    <p:sldId id="284" r:id="rId5"/>
    <p:sldId id="271" r:id="rId6"/>
    <p:sldId id="293" r:id="rId7"/>
    <p:sldId id="272" r:id="rId8"/>
    <p:sldId id="273" r:id="rId9"/>
    <p:sldId id="286" r:id="rId10"/>
    <p:sldId id="274" r:id="rId11"/>
    <p:sldId id="285" r:id="rId12"/>
    <p:sldId id="282" r:id="rId13"/>
    <p:sldId id="291" r:id="rId14"/>
    <p:sldId id="292" r:id="rId15"/>
    <p:sldId id="276" r:id="rId16"/>
    <p:sldId id="289" r:id="rId17"/>
    <p:sldId id="290" r:id="rId18"/>
    <p:sldId id="287" r:id="rId19"/>
    <p:sldId id="28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8229600" y="6473952"/>
            <a:ext cx="758952" cy="246888"/>
          </a:xfrm>
        </p:spPr>
        <p:txBody>
          <a:bodyPr/>
          <a:lstStyle/>
          <a:p>
            <a:pPr>
              <a:defRPr/>
            </a:pPr>
            <a:fld id="{5ACB8403-F482-4AE2-881F-1A6EA7F902E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7FA1F7F-E9F9-4331-BF71-6702A571A27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FD1B4A-0EB6-4DF1-B801-B99ABB3B869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p>
        </p:txBody>
      </p:sp>
      <p:sp>
        <p:nvSpPr>
          <p:cNvPr id="16" name="Slide Number Placeholder 15"/>
          <p:cNvSpPr>
            <a:spLocks noGrp="1"/>
          </p:cNvSpPr>
          <p:nvPr>
            <p:ph type="sldNum" sz="quarter" idx="12"/>
          </p:nvPr>
        </p:nvSpPr>
        <p:spPr>
          <a:xfrm>
            <a:off x="8229600" y="6473952"/>
            <a:ext cx="758952" cy="246888"/>
          </a:xfrm>
        </p:spPr>
        <p:txBody>
          <a:bodyPr/>
          <a:lstStyle/>
          <a:p>
            <a:pPr>
              <a:defRPr/>
            </a:pPr>
            <a:fld id="{8E790629-9C39-4949-AF55-EE16A6E0A9B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2ADD0405-B916-432D-9593-4BE04FFE792E}" type="slidenum">
              <a:rPr lang="en-US" smtClean="0"/>
              <a:pPr>
                <a:defRPr/>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5914636C-5BCC-4EBC-9E61-01A1C8B6053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8229600" y="6477000"/>
            <a:ext cx="762000" cy="246888"/>
          </a:xfrm>
        </p:spPr>
        <p:txBody>
          <a:bodyPr/>
          <a:lstStyle/>
          <a:p>
            <a:pPr>
              <a:defRPr/>
            </a:pPr>
            <a:fld id="{EACC6C13-F68D-4526-9D26-7AB226E3A743}" type="slidenum">
              <a:rPr lang="en-US" smtClean="0"/>
              <a:pPr>
                <a:defRPr/>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1CAA3E-67A2-400C-BAA3-B459EFFABEF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3BF822-98EC-4D48-874F-88ECDD1FDD9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6C2E12-8B15-40D7-9903-A8D0FC9A858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B9E695B0-B4D9-46AB-9BE8-49495617F0AD}" type="slidenum">
              <a:rPr lang="en-US" smtClean="0"/>
              <a:pPr>
                <a:defRPr/>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4EB79148-C0CE-4D59-A12B-E01E3904506E}" type="slidenum">
              <a:rPr lang="en-US" smtClean="0"/>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CHAPTER 11</a:t>
            </a:r>
          </a:p>
        </p:txBody>
      </p:sp>
      <p:sp>
        <p:nvSpPr>
          <p:cNvPr id="2051" name="Rectangle 3"/>
          <p:cNvSpPr>
            <a:spLocks noGrp="1" noChangeArrowheads="1"/>
          </p:cNvSpPr>
          <p:nvPr>
            <p:ph type="subTitle" idx="1"/>
          </p:nvPr>
        </p:nvSpPr>
        <p:spPr/>
        <p:txBody>
          <a:bodyPr/>
          <a:lstStyle/>
          <a:p>
            <a:pPr eaLnBrk="1" hangingPunct="1">
              <a:defRPr/>
            </a:pPr>
            <a:r>
              <a:rPr lang="en-US" dirty="0" smtClean="0"/>
              <a:t>EVERYDAY LIFE:  1840-1860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GERMANS</a:t>
            </a:r>
          </a:p>
        </p:txBody>
      </p:sp>
      <p:sp>
        <p:nvSpPr>
          <p:cNvPr id="47107" name="Rectangle 3"/>
          <p:cNvSpPr>
            <a:spLocks noGrp="1" noChangeArrowheads="1"/>
          </p:cNvSpPr>
          <p:nvPr>
            <p:ph idx="1"/>
          </p:nvPr>
        </p:nvSpPr>
        <p:spPr/>
        <p:txBody>
          <a:bodyPr/>
          <a:lstStyle/>
          <a:p>
            <a:pPr eaLnBrk="1" hangingPunct="1">
              <a:defRPr/>
            </a:pPr>
            <a:r>
              <a:rPr lang="en-US" dirty="0" smtClean="0"/>
              <a:t>Similar to Irish</a:t>
            </a:r>
          </a:p>
          <a:p>
            <a:pPr eaLnBrk="1" hangingPunct="1">
              <a:defRPr/>
            </a:pPr>
            <a:r>
              <a:rPr lang="en-US" dirty="0" smtClean="0"/>
              <a:t>Skilled, intellectuals</a:t>
            </a:r>
          </a:p>
          <a:p>
            <a:pPr eaLnBrk="1" hangingPunct="1">
              <a:defRPr/>
            </a:pPr>
            <a:r>
              <a:rPr lang="en-US" dirty="0" smtClean="0"/>
              <a:t>Farming clusters=communities</a:t>
            </a:r>
          </a:p>
          <a:p>
            <a:pPr eaLnBrk="1" hangingPunct="1">
              <a:defRPr/>
            </a:pPr>
            <a:r>
              <a:rPr lang="en-US" dirty="0" smtClean="0"/>
              <a:t>Today:  </a:t>
            </a:r>
          </a:p>
          <a:p>
            <a:pPr lvl="1">
              <a:defRPr/>
            </a:pPr>
            <a:r>
              <a:rPr lang="en-US" dirty="0" smtClean="0"/>
              <a:t>Largest ethnic agricultural owners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7107">
                                            <p:txEl>
                                              <p:pRg st="4" end="4"/>
                                            </p:txEl>
                                          </p:spTgt>
                                        </p:tgtEl>
                                        <p:attrNameLst>
                                          <p:attrName>style.visibility</p:attrName>
                                        </p:attrNameLst>
                                      </p:cBhvr>
                                      <p:to>
                                        <p:strVal val="visible"/>
                                      </p:to>
                                    </p:set>
                                    <p:anim calcmode="lin" valueType="num">
                                      <p:cBhvr additive="base">
                                        <p:cTn id="29"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5730875"/>
            <a:ext cx="9144000" cy="1127125"/>
          </a:xfrm>
          <a:prstGeom prst="rect">
            <a:avLst/>
          </a:prstGeom>
          <a:noFill/>
          <a:ln w="9525">
            <a:noFill/>
            <a:miter lim="800000"/>
            <a:headEnd/>
            <a:tailEnd/>
          </a:ln>
        </p:spPr>
        <p:txBody>
          <a:bodyPr>
            <a:spAutoFit/>
          </a:bodyPr>
          <a:lstStyle/>
          <a:p>
            <a:r>
              <a:rPr lang="en-US" altLang="en-US" sz="1700">
                <a:solidFill>
                  <a:srgbClr val="000000"/>
                </a:solidFill>
                <a:latin typeface="Arial" charset="0"/>
              </a:rPr>
              <a:t>Wright’s Grove, shown here in an 1868 illustration, was the popular picnic grounds and beer garden for the large German community on Chicago’s North Side. Establishments such as this horrified American temperance advocates, who warned about the dangerous foreign notion of mixing alcohol with family fun. </a:t>
            </a:r>
            <a:r>
              <a:rPr lang="en-US" altLang="en-US" sz="700">
                <a:solidFill>
                  <a:srgbClr val="000000"/>
                </a:solidFill>
                <a:latin typeface="Arial" charset="0"/>
              </a:rPr>
              <a:t>SOURCE:Chicago Historical Society.</a:t>
            </a:r>
            <a:endParaRPr lang="en-US" altLang="en-US" sz="1700">
              <a:solidFill>
                <a:srgbClr val="000000"/>
              </a:solidFill>
              <a:latin typeface="Arial" charset="0"/>
            </a:endParaRPr>
          </a:p>
        </p:txBody>
      </p:sp>
      <p:pic>
        <p:nvPicPr>
          <p:cNvPr id="14339" name="Picture 3"/>
          <p:cNvPicPr>
            <a:picLocks noChangeAspect="1" noChangeArrowheads="1"/>
          </p:cNvPicPr>
          <p:nvPr/>
        </p:nvPicPr>
        <p:blipFill>
          <a:blip r:embed="rId2" cstate="print"/>
          <a:srcRect/>
          <a:stretch>
            <a:fillRect/>
          </a:stretch>
        </p:blipFill>
        <p:spPr bwMode="auto">
          <a:xfrm>
            <a:off x="1143000" y="152400"/>
            <a:ext cx="6858000" cy="55784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0" y="6248400"/>
            <a:ext cx="9144000" cy="609600"/>
          </a:xfrm>
          <a:prstGeom prst="rect">
            <a:avLst/>
          </a:prstGeom>
          <a:noFill/>
          <a:ln w="9525">
            <a:noFill/>
            <a:miter lim="800000"/>
            <a:headEnd/>
            <a:tailEnd/>
          </a:ln>
        </p:spPr>
        <p:txBody>
          <a:bodyPr>
            <a:spAutoFit/>
          </a:bodyPr>
          <a:lstStyle/>
          <a:p>
            <a:r>
              <a:rPr lang="en-US" altLang="en-US" sz="1700" b="1">
                <a:solidFill>
                  <a:srgbClr val="E63326"/>
                </a:solidFill>
                <a:latin typeface="Arial" charset="0"/>
              </a:rPr>
              <a:t>FIGURE 13.1 </a:t>
            </a:r>
            <a:r>
              <a:rPr lang="en-US" altLang="en-US" sz="1700" b="1">
                <a:solidFill>
                  <a:srgbClr val="000000"/>
                </a:solidFill>
                <a:latin typeface="Arial" charset="0"/>
              </a:rPr>
              <a:t>Participation of Irish and German Immigrants in NY City Workforce for selected occupations 1855 </a:t>
            </a:r>
            <a:r>
              <a:rPr lang="en-US" altLang="en-US" sz="700">
                <a:solidFill>
                  <a:srgbClr val="000000"/>
                </a:solidFill>
                <a:latin typeface="Arial" charset="0"/>
              </a:rPr>
              <a:t>SOURCE:Robert Ernst,</a:t>
            </a:r>
            <a:r>
              <a:rPr lang="en-US" altLang="en-US" sz="700" i="1">
                <a:solidFill>
                  <a:srgbClr val="000000"/>
                </a:solidFill>
                <a:latin typeface="Arial" charset="0"/>
              </a:rPr>
              <a:t>Immigrant Life in New York City 1825 –1863 </a:t>
            </a:r>
            <a:r>
              <a:rPr lang="en-US" altLang="en-US" sz="700">
                <a:solidFill>
                  <a:srgbClr val="000000"/>
                </a:solidFill>
                <a:latin typeface="Arial" charset="0"/>
              </a:rPr>
              <a:t>(Syracuse:Syracuse University Press,1994).</a:t>
            </a:r>
            <a:endParaRPr lang="en-US" altLang="en-US" sz="1700">
              <a:solidFill>
                <a:srgbClr val="000000"/>
              </a:solidFill>
              <a:latin typeface="Arial" charset="0"/>
            </a:endParaRPr>
          </a:p>
        </p:txBody>
      </p:sp>
      <p:pic>
        <p:nvPicPr>
          <p:cNvPr id="15363" name="Picture 3"/>
          <p:cNvPicPr>
            <a:picLocks noChangeAspect="1" noChangeArrowheads="1"/>
          </p:cNvPicPr>
          <p:nvPr/>
        </p:nvPicPr>
        <p:blipFill>
          <a:blip r:embed="rId2" cstate="print"/>
          <a:srcRect/>
          <a:stretch>
            <a:fillRect/>
          </a:stretch>
        </p:blipFill>
        <p:spPr bwMode="auto">
          <a:xfrm>
            <a:off x="609600" y="152400"/>
            <a:ext cx="7848600" cy="606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ETHNIC COMMUNITIES</a:t>
            </a:r>
          </a:p>
        </p:txBody>
      </p:sp>
      <p:sp>
        <p:nvSpPr>
          <p:cNvPr id="41987" name="Rectangle 3"/>
          <p:cNvSpPr>
            <a:spLocks noGrp="1" noChangeArrowheads="1"/>
          </p:cNvSpPr>
          <p:nvPr>
            <p:ph type="body" idx="1"/>
          </p:nvPr>
        </p:nvSpPr>
        <p:spPr/>
        <p:txBody>
          <a:bodyPr/>
          <a:lstStyle/>
          <a:p>
            <a:r>
              <a:rPr lang="en-US" dirty="0" smtClean="0"/>
              <a:t>Today? </a:t>
            </a:r>
            <a:endParaRPr lang="en-US" dirty="0"/>
          </a:p>
          <a:p>
            <a:r>
              <a:rPr lang="en-US" dirty="0"/>
              <a:t>S</a:t>
            </a:r>
            <a:r>
              <a:rPr lang="en-US" dirty="0" smtClean="0"/>
              <a:t>urroundings</a:t>
            </a:r>
            <a:r>
              <a:rPr lang="en-US" dirty="0"/>
              <a:t>, language, </a:t>
            </a:r>
            <a:r>
              <a:rPr lang="en-US" dirty="0" smtClean="0"/>
              <a:t>customs</a:t>
            </a:r>
          </a:p>
          <a:p>
            <a:r>
              <a:rPr lang="en-US" dirty="0" smtClean="0"/>
              <a:t>Integrating “old” country</a:t>
            </a:r>
            <a:endParaRPr lang="en-US" dirty="0"/>
          </a:p>
        </p:txBody>
      </p:sp>
    </p:spTree>
    <p:extLst>
      <p:ext uri="{BB962C8B-B14F-4D97-AF65-F5344CB8AC3E}">
        <p14:creationId xmlns:p14="http://schemas.microsoft.com/office/powerpoint/2010/main" xmlns="" val="37892184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fade">
                                      <p:cBhvr>
                                        <p:cTn id="7" dur="1000"/>
                                        <p:tgtEl>
                                          <p:spTgt spid="41986"/>
                                        </p:tgtEl>
                                      </p:cBhvr>
                                    </p:animEffect>
                                    <p:anim calcmode="lin" valueType="num">
                                      <p:cBhvr>
                                        <p:cTn id="8" dur="1000" fill="hold"/>
                                        <p:tgtEl>
                                          <p:spTgt spid="41986"/>
                                        </p:tgtEl>
                                        <p:attrNameLst>
                                          <p:attrName>ppt_x</p:attrName>
                                        </p:attrNameLst>
                                      </p:cBhvr>
                                      <p:tavLst>
                                        <p:tav tm="0">
                                          <p:val>
                                            <p:strVal val="#ppt_x"/>
                                          </p:val>
                                        </p:tav>
                                        <p:tav tm="100000">
                                          <p:val>
                                            <p:strVal val="#ppt_x"/>
                                          </p:val>
                                        </p:tav>
                                      </p:tavLst>
                                    </p:anim>
                                    <p:anim calcmode="lin" valueType="num">
                                      <p:cBhvr>
                                        <p:cTn id="9" dur="898" decel="100000" fill="hold"/>
                                        <p:tgtEl>
                                          <p:spTgt spid="4198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987">
                                            <p:txEl>
                                              <p:pRg st="0" end="0"/>
                                            </p:txEl>
                                          </p:spTgt>
                                        </p:tgtEl>
                                        <p:attrNameLst>
                                          <p:attrName>style.visibility</p:attrName>
                                        </p:attrNameLst>
                                      </p:cBhvr>
                                      <p:to>
                                        <p:strVal val="visible"/>
                                      </p:to>
                                    </p:set>
                                    <p:animEffect transition="in" filter="fade">
                                      <p:cBhvr>
                                        <p:cTn id="15" dur="1000"/>
                                        <p:tgtEl>
                                          <p:spTgt spid="41987">
                                            <p:txEl>
                                              <p:pRg st="0" end="0"/>
                                            </p:txEl>
                                          </p:spTgt>
                                        </p:tgtEl>
                                      </p:cBhvr>
                                    </p:animEffect>
                                    <p:anim calcmode="lin" valueType="num">
                                      <p:cBhvr>
                                        <p:cTn id="16" dur="10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198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198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987">
                                            <p:txEl>
                                              <p:pRg st="1" end="1"/>
                                            </p:txEl>
                                          </p:spTgt>
                                        </p:tgtEl>
                                        <p:attrNameLst>
                                          <p:attrName>style.visibility</p:attrName>
                                        </p:attrNameLst>
                                      </p:cBhvr>
                                      <p:to>
                                        <p:strVal val="visible"/>
                                      </p:to>
                                    </p:set>
                                    <p:animEffect transition="in" filter="fade">
                                      <p:cBhvr>
                                        <p:cTn id="23" dur="1000"/>
                                        <p:tgtEl>
                                          <p:spTgt spid="41987">
                                            <p:txEl>
                                              <p:pRg st="1" end="1"/>
                                            </p:txEl>
                                          </p:spTgt>
                                        </p:tgtEl>
                                      </p:cBhvr>
                                    </p:animEffect>
                                    <p:anim calcmode="lin" valueType="num">
                                      <p:cBhvr>
                                        <p:cTn id="24" dur="10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1987">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1987">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987">
                                            <p:txEl>
                                              <p:pRg st="2" end="2"/>
                                            </p:txEl>
                                          </p:spTgt>
                                        </p:tgtEl>
                                        <p:attrNameLst>
                                          <p:attrName>style.visibility</p:attrName>
                                        </p:attrNameLst>
                                      </p:cBhvr>
                                      <p:to>
                                        <p:strVal val="visible"/>
                                      </p:to>
                                    </p:set>
                                    <p:animEffect transition="in" filter="fade">
                                      <p:cBhvr>
                                        <p:cTn id="31" dur="1000"/>
                                        <p:tgtEl>
                                          <p:spTgt spid="41987">
                                            <p:txEl>
                                              <p:pRg st="2" end="2"/>
                                            </p:txEl>
                                          </p:spTgt>
                                        </p:tgtEl>
                                      </p:cBhvr>
                                    </p:animEffect>
                                    <p:anim calcmode="lin" valueType="num">
                                      <p:cBhvr>
                                        <p:cTn id="32" dur="10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1987">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1987">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ETHNIC COMMUNITIES</a:t>
            </a:r>
          </a:p>
        </p:txBody>
      </p:sp>
      <p:sp>
        <p:nvSpPr>
          <p:cNvPr id="43011" name="Rectangle 3"/>
          <p:cNvSpPr>
            <a:spLocks noGrp="1" noChangeArrowheads="1"/>
          </p:cNvSpPr>
          <p:nvPr>
            <p:ph type="body" idx="1"/>
          </p:nvPr>
        </p:nvSpPr>
        <p:spPr/>
        <p:txBody>
          <a:bodyPr/>
          <a:lstStyle/>
          <a:p>
            <a:r>
              <a:rPr lang="en-US" dirty="0" smtClean="0"/>
              <a:t>Churches</a:t>
            </a:r>
            <a:r>
              <a:rPr lang="en-US" dirty="0"/>
              <a:t>, schools</a:t>
            </a:r>
          </a:p>
          <a:p>
            <a:r>
              <a:rPr lang="en-US" dirty="0"/>
              <a:t>Concert halls, theaters</a:t>
            </a:r>
          </a:p>
          <a:p>
            <a:r>
              <a:rPr lang="en-US" dirty="0"/>
              <a:t>N</a:t>
            </a:r>
            <a:r>
              <a:rPr lang="en-US" dirty="0" smtClean="0"/>
              <a:t>ewspapers</a:t>
            </a:r>
            <a:endParaRPr lang="en-US" dirty="0"/>
          </a:p>
          <a:p>
            <a:r>
              <a:rPr lang="en-US" dirty="0"/>
              <a:t>Restaurants, </a:t>
            </a:r>
            <a:r>
              <a:rPr lang="en-US" dirty="0" smtClean="0"/>
              <a:t>shops</a:t>
            </a:r>
            <a:endParaRPr lang="en-US" dirty="0"/>
          </a:p>
        </p:txBody>
      </p:sp>
    </p:spTree>
    <p:extLst>
      <p:ext uri="{BB962C8B-B14F-4D97-AF65-F5344CB8AC3E}">
        <p14:creationId xmlns:p14="http://schemas.microsoft.com/office/powerpoint/2010/main" xmlns="" val="113087950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anim calcmode="lin" valueType="num">
                                      <p:cBhvr>
                                        <p:cTn id="8" dur="1000" fill="hold"/>
                                        <p:tgtEl>
                                          <p:spTgt spid="43010"/>
                                        </p:tgtEl>
                                        <p:attrNameLst>
                                          <p:attrName>ppt_x</p:attrName>
                                        </p:attrNameLst>
                                      </p:cBhvr>
                                      <p:tavLst>
                                        <p:tav tm="0">
                                          <p:val>
                                            <p:strVal val="#ppt_x"/>
                                          </p:val>
                                        </p:tav>
                                        <p:tav tm="100000">
                                          <p:val>
                                            <p:strVal val="#ppt_x"/>
                                          </p:val>
                                        </p:tav>
                                      </p:tavLst>
                                    </p:anim>
                                    <p:anim calcmode="lin" valueType="num">
                                      <p:cBhvr>
                                        <p:cTn id="9" dur="898" decel="100000" fill="hold"/>
                                        <p:tgtEl>
                                          <p:spTgt spid="43010"/>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30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3011">
                                            <p:txEl>
                                              <p:pRg st="0" end="0"/>
                                            </p:txEl>
                                          </p:spTgt>
                                        </p:tgtEl>
                                        <p:attrNameLst>
                                          <p:attrName>style.visibility</p:attrName>
                                        </p:attrNameLst>
                                      </p:cBhvr>
                                      <p:to>
                                        <p:strVal val="visible"/>
                                      </p:to>
                                    </p:set>
                                    <p:animEffect transition="in" filter="fade">
                                      <p:cBhvr>
                                        <p:cTn id="15" dur="1000"/>
                                        <p:tgtEl>
                                          <p:spTgt spid="43011">
                                            <p:txEl>
                                              <p:pRg st="0" end="0"/>
                                            </p:txEl>
                                          </p:spTgt>
                                        </p:tgtEl>
                                      </p:cBhvr>
                                    </p:animEffect>
                                    <p:anim calcmode="lin" valueType="num">
                                      <p:cBhvr>
                                        <p:cTn id="16" dur="1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43011">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4301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3011">
                                            <p:txEl>
                                              <p:pRg st="1" end="1"/>
                                            </p:txEl>
                                          </p:spTgt>
                                        </p:tgtEl>
                                        <p:attrNameLst>
                                          <p:attrName>style.visibility</p:attrName>
                                        </p:attrNameLst>
                                      </p:cBhvr>
                                      <p:to>
                                        <p:strVal val="visible"/>
                                      </p:to>
                                    </p:set>
                                    <p:animEffect transition="in" filter="fade">
                                      <p:cBhvr>
                                        <p:cTn id="23" dur="1000"/>
                                        <p:tgtEl>
                                          <p:spTgt spid="43011">
                                            <p:txEl>
                                              <p:pRg st="1" end="1"/>
                                            </p:txEl>
                                          </p:spTgt>
                                        </p:tgtEl>
                                      </p:cBhvr>
                                    </p:animEffect>
                                    <p:anim calcmode="lin" valueType="num">
                                      <p:cBhvr>
                                        <p:cTn id="24" dur="1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43011">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4301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3011">
                                            <p:txEl>
                                              <p:pRg st="2" end="2"/>
                                            </p:txEl>
                                          </p:spTgt>
                                        </p:tgtEl>
                                        <p:attrNameLst>
                                          <p:attrName>style.visibility</p:attrName>
                                        </p:attrNameLst>
                                      </p:cBhvr>
                                      <p:to>
                                        <p:strVal val="visible"/>
                                      </p:to>
                                    </p:set>
                                    <p:animEffect transition="in" filter="fade">
                                      <p:cBhvr>
                                        <p:cTn id="31" dur="1000"/>
                                        <p:tgtEl>
                                          <p:spTgt spid="43011">
                                            <p:txEl>
                                              <p:pRg st="2" end="2"/>
                                            </p:txEl>
                                          </p:spTgt>
                                        </p:tgtEl>
                                      </p:cBhvr>
                                    </p:animEffect>
                                    <p:anim calcmode="lin" valueType="num">
                                      <p:cBhvr>
                                        <p:cTn id="32" dur="10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43011">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4301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3011">
                                            <p:txEl>
                                              <p:pRg st="3" end="3"/>
                                            </p:txEl>
                                          </p:spTgt>
                                        </p:tgtEl>
                                        <p:attrNameLst>
                                          <p:attrName>style.visibility</p:attrName>
                                        </p:attrNameLst>
                                      </p:cBhvr>
                                      <p:to>
                                        <p:strVal val="visible"/>
                                      </p:to>
                                    </p:set>
                                    <p:animEffect transition="in" filter="fade">
                                      <p:cBhvr>
                                        <p:cTn id="39" dur="1000"/>
                                        <p:tgtEl>
                                          <p:spTgt spid="43011">
                                            <p:txEl>
                                              <p:pRg st="3" end="3"/>
                                            </p:txEl>
                                          </p:spTgt>
                                        </p:tgtEl>
                                      </p:cBhvr>
                                    </p:animEffect>
                                    <p:anim calcmode="lin" valueType="num">
                                      <p:cBhvr>
                                        <p:cTn id="40" dur="1000" fill="hold"/>
                                        <p:tgtEl>
                                          <p:spTgt spid="43011">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43011">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43011">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smtClean="0"/>
              <a:t>ETHNIC URBAN CULTURE</a:t>
            </a:r>
          </a:p>
        </p:txBody>
      </p:sp>
      <p:sp>
        <p:nvSpPr>
          <p:cNvPr id="49155" name="Rectangle 3"/>
          <p:cNvSpPr>
            <a:spLocks noGrp="1" noChangeArrowheads="1"/>
          </p:cNvSpPr>
          <p:nvPr>
            <p:ph idx="1"/>
          </p:nvPr>
        </p:nvSpPr>
        <p:spPr/>
        <p:txBody>
          <a:bodyPr/>
          <a:lstStyle/>
          <a:p>
            <a:pPr eaLnBrk="1" hangingPunct="1">
              <a:defRPr/>
            </a:pPr>
            <a:r>
              <a:rPr lang="en-US" dirty="0" smtClean="0"/>
              <a:t>Minstrel shows</a:t>
            </a:r>
          </a:p>
          <a:p>
            <a:pPr lvl="1">
              <a:defRPr/>
            </a:pPr>
            <a:r>
              <a:rPr lang="en-US" dirty="0" smtClean="0"/>
              <a:t>Popular entertainment</a:t>
            </a:r>
          </a:p>
          <a:p>
            <a:pPr lvl="1">
              <a:defRPr/>
            </a:pPr>
            <a:r>
              <a:rPr lang="en-US" dirty="0" smtClean="0"/>
              <a:t>White House, presidents </a:t>
            </a:r>
          </a:p>
          <a:p>
            <a:pPr marL="457200" lvl="1" indent="0">
              <a:buNone/>
              <a:defRPr/>
            </a:pPr>
            <a:endParaRPr lang="en-US" dirty="0" smtClean="0"/>
          </a:p>
        </p:txBody>
      </p:sp>
      <p:pic>
        <p:nvPicPr>
          <p:cNvPr id="6" name="Picture 5" descr="minstrels1.jpg"/>
          <p:cNvPicPr>
            <a:picLocks noChangeAspect="1"/>
          </p:cNvPicPr>
          <p:nvPr/>
        </p:nvPicPr>
        <p:blipFill>
          <a:blip r:embed="rId2" cstate="print"/>
          <a:srcRect/>
          <a:stretch>
            <a:fillRect/>
          </a:stretch>
        </p:blipFill>
        <p:spPr bwMode="auto">
          <a:xfrm>
            <a:off x="5105400" y="1690688"/>
            <a:ext cx="3648075" cy="4638675"/>
          </a:xfrm>
          <a:prstGeom prst="rect">
            <a:avLst/>
          </a:prstGeom>
          <a:noFill/>
          <a:ln w="9525">
            <a:noFill/>
            <a:miter lim="800000"/>
            <a:headEnd/>
            <a:tailEnd/>
          </a:ln>
        </p:spPr>
      </p:pic>
      <p:pic>
        <p:nvPicPr>
          <p:cNvPr id="7" name="Picture 6" descr="280px-Minstrel_PosterBillyVanWare.jpg"/>
          <p:cNvPicPr>
            <a:picLocks noChangeAspect="1"/>
          </p:cNvPicPr>
          <p:nvPr/>
        </p:nvPicPr>
        <p:blipFill>
          <a:blip r:embed="rId3" cstate="print"/>
          <a:srcRect/>
          <a:stretch>
            <a:fillRect/>
          </a:stretch>
        </p:blipFill>
        <p:spPr bwMode="auto">
          <a:xfrm>
            <a:off x="457200" y="3581400"/>
            <a:ext cx="4359275" cy="3176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checkerboard(across)">
                                      <p:cBhvr>
                                        <p:cTn id="7" dur="500"/>
                                        <p:tgtEl>
                                          <p:spTgt spid="49155">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9155">
                                            <p:txEl>
                                              <p:pRg st="1" end="1"/>
                                            </p:txEl>
                                          </p:spTgt>
                                        </p:tgtEl>
                                        <p:attrNameLst>
                                          <p:attrName>style.visibility</p:attrName>
                                        </p:attrNameLst>
                                      </p:cBhvr>
                                      <p:to>
                                        <p:strVal val="visible"/>
                                      </p:to>
                                    </p:set>
                                    <p:animEffect transition="in" filter="checkerboard(across)">
                                      <p:cBhvr>
                                        <p:cTn id="10" dur="500"/>
                                        <p:tgtEl>
                                          <p:spTgt spid="49155">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9155">
                                            <p:txEl>
                                              <p:pRg st="2" end="2"/>
                                            </p:txEl>
                                          </p:spTgt>
                                        </p:tgtEl>
                                        <p:attrNameLst>
                                          <p:attrName>style.visibility</p:attrName>
                                        </p:attrNameLst>
                                      </p:cBhvr>
                                      <p:to>
                                        <p:strVal val="visible"/>
                                      </p:to>
                                    </p:set>
                                    <p:animEffect transition="in" filter="checkerboard(across)">
                                      <p:cBhvr>
                                        <p:cTn id="13" dur="500"/>
                                        <p:tgtEl>
                                          <p:spTgt spid="4915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amond(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renaissance</a:t>
            </a:r>
            <a:endParaRPr lang="en-US" dirty="0"/>
          </a:p>
        </p:txBody>
      </p:sp>
      <p:sp>
        <p:nvSpPr>
          <p:cNvPr id="3" name="Content Placeholder 2"/>
          <p:cNvSpPr>
            <a:spLocks noGrp="1"/>
          </p:cNvSpPr>
          <p:nvPr>
            <p:ph idx="1"/>
          </p:nvPr>
        </p:nvSpPr>
        <p:spPr/>
        <p:txBody>
          <a:bodyPr>
            <a:normAutofit/>
          </a:bodyPr>
          <a:lstStyle/>
          <a:p>
            <a:r>
              <a:rPr lang="en-US" dirty="0" smtClean="0"/>
              <a:t>Literature</a:t>
            </a:r>
          </a:p>
          <a:p>
            <a:pPr>
              <a:buNone/>
            </a:pPr>
            <a:endParaRPr lang="en-US" dirty="0" smtClean="0"/>
          </a:p>
          <a:p>
            <a:r>
              <a:rPr lang="en-US" dirty="0" smtClean="0"/>
              <a:t>Before 1800:  classicism </a:t>
            </a:r>
          </a:p>
          <a:p>
            <a:pPr lvl="1"/>
            <a:r>
              <a:rPr lang="en-US" dirty="0" smtClean="0"/>
              <a:t>Educated</a:t>
            </a:r>
          </a:p>
          <a:p>
            <a:pPr lvl="1"/>
            <a:r>
              <a:rPr lang="en-US" dirty="0" smtClean="0"/>
              <a:t>Showed knowledge</a:t>
            </a:r>
          </a:p>
          <a:p>
            <a:pPr>
              <a:buNone/>
            </a:pPr>
            <a:endParaRPr lang="en-US" dirty="0" smtClean="0"/>
          </a:p>
          <a:p>
            <a:r>
              <a:rPr lang="en-US" dirty="0" smtClean="0"/>
              <a:t>Hawthorne, Melville</a:t>
            </a:r>
          </a:p>
          <a:p>
            <a:pPr lvl="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box(in)">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ROMANTICISM</a:t>
            </a:r>
            <a:endParaRPr lang="en-US" dirty="0"/>
          </a:p>
        </p:txBody>
      </p:sp>
      <p:sp>
        <p:nvSpPr>
          <p:cNvPr id="3" name="Content Placeholder 2"/>
          <p:cNvSpPr>
            <a:spLocks noGrp="1"/>
          </p:cNvSpPr>
          <p:nvPr>
            <p:ph idx="1"/>
          </p:nvPr>
        </p:nvSpPr>
        <p:spPr/>
        <p:txBody>
          <a:bodyPr>
            <a:normAutofit lnSpcReduction="10000"/>
          </a:bodyPr>
          <a:lstStyle/>
          <a:p>
            <a:r>
              <a:rPr lang="en-US" dirty="0" smtClean="0"/>
              <a:t>Popular lit.</a:t>
            </a:r>
          </a:p>
          <a:p>
            <a:r>
              <a:rPr lang="en-US" dirty="0" smtClean="0"/>
              <a:t>Common people</a:t>
            </a:r>
          </a:p>
          <a:p>
            <a:r>
              <a:rPr lang="en-US" dirty="0" smtClean="0"/>
              <a:t>Emotional</a:t>
            </a:r>
          </a:p>
          <a:p>
            <a:r>
              <a:rPr lang="en-US" dirty="0" smtClean="0"/>
              <a:t>True feelings</a:t>
            </a:r>
          </a:p>
          <a:p>
            <a:r>
              <a:rPr lang="en-US" dirty="0" smtClean="0"/>
              <a:t>Regional, local feel </a:t>
            </a:r>
          </a:p>
          <a:p>
            <a:r>
              <a:rPr lang="en-US" dirty="0" smtClean="0"/>
              <a:t>James F. Cooper</a:t>
            </a:r>
          </a:p>
          <a:p>
            <a:pPr lvl="1"/>
            <a:r>
              <a:rPr lang="en-US" i="1" dirty="0" smtClean="0"/>
              <a:t>Last of the Mohicans</a:t>
            </a:r>
          </a:p>
          <a:p>
            <a:pPr lvl="1"/>
            <a:r>
              <a:rPr lang="en-US" dirty="0" smtClean="0"/>
              <a:t>Fictional characters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amond(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amond(in)">
                                      <p:cBhvr>
                                        <p:cTn id="32" dur="2000"/>
                                        <p:tgtEl>
                                          <p:spTgt spid="3">
                                            <p:txEl>
                                              <p:pRg st="5" end="5"/>
                                            </p:txEl>
                                          </p:spTgt>
                                        </p:tgtEl>
                                      </p:cBhvr>
                                    </p:animEffect>
                                  </p:childTnLst>
                                </p:cTn>
                              </p:par>
                              <p:par>
                                <p:cTn id="33" presetID="8" presetClass="entr" presetSubtype="16"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diamond(in)">
                                      <p:cBhvr>
                                        <p:cTn id="35" dur="2000"/>
                                        <p:tgtEl>
                                          <p:spTgt spid="3">
                                            <p:txEl>
                                              <p:pRg st="6" end="6"/>
                                            </p:txEl>
                                          </p:spTgt>
                                        </p:tgtEl>
                                      </p:cBhvr>
                                    </p:animEffect>
                                  </p:childTnLst>
                                </p:cTn>
                              </p:par>
                              <p:par>
                                <p:cTn id="36" presetID="8" presetClass="entr" presetSubtype="16"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diamond(in)">
                                      <p:cBhvr>
                                        <p:cTn id="3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TRANSCENDENTALISM</a:t>
            </a:r>
            <a:endParaRPr lang="en-US" dirty="0"/>
          </a:p>
        </p:txBody>
      </p:sp>
      <p:sp>
        <p:nvSpPr>
          <p:cNvPr id="44035" name="Rectangle 3"/>
          <p:cNvSpPr>
            <a:spLocks noGrp="1" noChangeArrowheads="1"/>
          </p:cNvSpPr>
          <p:nvPr>
            <p:ph type="body" idx="1"/>
          </p:nvPr>
        </p:nvSpPr>
        <p:spPr>
          <a:xfrm>
            <a:off x="256713" y="1371600"/>
            <a:ext cx="8686800" cy="4525963"/>
          </a:xfrm>
        </p:spPr>
        <p:txBody>
          <a:bodyPr>
            <a:normAutofit fontScale="85000" lnSpcReduction="20000"/>
          </a:bodyPr>
          <a:lstStyle/>
          <a:p>
            <a:r>
              <a:rPr lang="en-US" dirty="0" smtClean="0"/>
              <a:t>Middle class</a:t>
            </a:r>
          </a:p>
          <a:p>
            <a:r>
              <a:rPr lang="en-US" dirty="0" smtClean="0"/>
              <a:t>Intellectual, social. literary</a:t>
            </a:r>
            <a:endParaRPr lang="en-US" dirty="0"/>
          </a:p>
          <a:p>
            <a:r>
              <a:rPr lang="en-US" dirty="0" smtClean="0"/>
              <a:t>R.W. Emerson</a:t>
            </a:r>
            <a:endParaRPr lang="en-US" dirty="0"/>
          </a:p>
          <a:p>
            <a:r>
              <a:rPr lang="en-US" dirty="0" smtClean="0"/>
              <a:t>“ideal, intuitive reality”</a:t>
            </a:r>
          </a:p>
          <a:p>
            <a:r>
              <a:rPr lang="en-US" dirty="0" smtClean="0"/>
              <a:t>“Transcending” ordinary life</a:t>
            </a:r>
            <a:endParaRPr lang="en-US" dirty="0"/>
          </a:p>
          <a:p>
            <a:r>
              <a:rPr lang="en-US" dirty="0" smtClean="0"/>
              <a:t>Individual knowledge</a:t>
            </a:r>
          </a:p>
          <a:p>
            <a:r>
              <a:rPr lang="en-US" dirty="0" smtClean="0"/>
              <a:t>“self-reliance”</a:t>
            </a:r>
          </a:p>
          <a:p>
            <a:r>
              <a:rPr lang="en-US" dirty="0" smtClean="0"/>
              <a:t>Nature</a:t>
            </a:r>
          </a:p>
          <a:p>
            <a:r>
              <a:rPr lang="en-US" dirty="0" smtClean="0"/>
              <a:t>Intellectuals and commoners</a:t>
            </a:r>
          </a:p>
          <a:p>
            <a:pPr lvl="1"/>
            <a:r>
              <a:rPr lang="en-US" dirty="0" smtClean="0"/>
              <a:t>All could learn</a:t>
            </a:r>
          </a:p>
          <a:p>
            <a:pPr lvl="1"/>
            <a:r>
              <a:rPr lang="en-US" dirty="0" smtClean="0"/>
              <a:t>Look inside  </a:t>
            </a:r>
            <a:endParaRPr lang="en-US" dirty="0"/>
          </a:p>
        </p:txBody>
      </p:sp>
      <p:pic>
        <p:nvPicPr>
          <p:cNvPr id="44036" name="Picture 4" descr="waldo"/>
          <p:cNvPicPr>
            <a:picLocks noChangeAspect="1" noChangeArrowheads="1"/>
          </p:cNvPicPr>
          <p:nvPr/>
        </p:nvPicPr>
        <p:blipFill>
          <a:blip r:embed="rId2" cstate="print"/>
          <a:srcRect/>
          <a:stretch>
            <a:fillRect/>
          </a:stretch>
        </p:blipFill>
        <p:spPr bwMode="auto">
          <a:xfrm>
            <a:off x="5257800" y="1524000"/>
            <a:ext cx="3695700" cy="4927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anim calcmode="lin" valueType="num">
                                      <p:cBhvr additive="base">
                                        <p:cTn id="7"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 calcmode="lin" valueType="num">
                                      <p:cBhvr additive="base">
                                        <p:cTn id="13"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xEl>
                                              <p:pRg st="0" end="0"/>
                                            </p:txEl>
                                          </p:spTgt>
                                        </p:tgtEl>
                                        <p:attrNameLst>
                                          <p:attrName>style.visibility</p:attrName>
                                        </p:attrNameLst>
                                      </p:cBhvr>
                                      <p:to>
                                        <p:strVal val="visible"/>
                                      </p:to>
                                    </p:set>
                                    <p:anim calcmode="lin" valueType="num">
                                      <p:cBhvr additive="base">
                                        <p:cTn id="19"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p:cTn id="25" dur="10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4035">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403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403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44035">
                                            <p:txEl>
                                              <p:pRg st="4" end="4"/>
                                            </p:txEl>
                                          </p:spTgt>
                                        </p:tgtEl>
                                        <p:attrNameLst>
                                          <p:attrName>style.visibility</p:attrName>
                                        </p:attrNameLst>
                                      </p:cBhvr>
                                      <p:to>
                                        <p:strVal val="visible"/>
                                      </p:to>
                                    </p:set>
                                    <p:anim calcmode="lin" valueType="num">
                                      <p:cBhvr>
                                        <p:cTn id="33" dur="1000" fill="hold"/>
                                        <p:tgtEl>
                                          <p:spTgt spid="44035">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44035">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440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40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nodeType="clickEffect">
                                  <p:stCondLst>
                                    <p:cond delay="0"/>
                                  </p:stCondLst>
                                  <p:childTnLst>
                                    <p:set>
                                      <p:cBhvr>
                                        <p:cTn id="40" dur="1" fill="hold">
                                          <p:stCondLst>
                                            <p:cond delay="0"/>
                                          </p:stCondLst>
                                        </p:cTn>
                                        <p:tgtEl>
                                          <p:spTgt spid="44035">
                                            <p:txEl>
                                              <p:pRg st="5" end="5"/>
                                            </p:txEl>
                                          </p:spTgt>
                                        </p:tgtEl>
                                        <p:attrNameLst>
                                          <p:attrName>style.visibility</p:attrName>
                                        </p:attrNameLst>
                                      </p:cBhvr>
                                      <p:to>
                                        <p:strVal val="visible"/>
                                      </p:to>
                                    </p:set>
                                    <p:anim calcmode="lin" valueType="num">
                                      <p:cBhvr>
                                        <p:cTn id="41" dur="1000" fill="hold"/>
                                        <p:tgtEl>
                                          <p:spTgt spid="44035">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44035">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4403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4403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44035">
                                            <p:txEl>
                                              <p:pRg st="6" end="6"/>
                                            </p:txEl>
                                          </p:spTgt>
                                        </p:tgtEl>
                                        <p:attrNameLst>
                                          <p:attrName>style.visibility</p:attrName>
                                        </p:attrNameLst>
                                      </p:cBhvr>
                                      <p:to>
                                        <p:strVal val="visible"/>
                                      </p:to>
                                    </p:set>
                                    <p:anim calcmode="lin" valueType="num">
                                      <p:cBhvr>
                                        <p:cTn id="49" dur="1000" fill="hold"/>
                                        <p:tgtEl>
                                          <p:spTgt spid="44035">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44035">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4403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403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44035">
                                            <p:txEl>
                                              <p:pRg st="7" end="7"/>
                                            </p:txEl>
                                          </p:spTgt>
                                        </p:tgtEl>
                                        <p:attrNameLst>
                                          <p:attrName>style.visibility</p:attrName>
                                        </p:attrNameLst>
                                      </p:cBhvr>
                                      <p:to>
                                        <p:strVal val="visible"/>
                                      </p:to>
                                    </p:set>
                                    <p:anim calcmode="lin" valueType="num">
                                      <p:cBhvr>
                                        <p:cTn id="57" dur="1000" fill="hold"/>
                                        <p:tgtEl>
                                          <p:spTgt spid="44035">
                                            <p:txEl>
                                              <p:pRg st="7" end="7"/>
                                            </p:txEl>
                                          </p:spTgt>
                                        </p:tgtEl>
                                        <p:attrNameLst>
                                          <p:attrName>ppt_w</p:attrName>
                                        </p:attrNameLst>
                                      </p:cBhvr>
                                      <p:tavLst>
                                        <p:tav tm="0">
                                          <p:val>
                                            <p:fltVal val="0"/>
                                          </p:val>
                                        </p:tav>
                                        <p:tav tm="100000">
                                          <p:val>
                                            <p:strVal val="#ppt_w"/>
                                          </p:val>
                                        </p:tav>
                                      </p:tavLst>
                                    </p:anim>
                                    <p:anim calcmode="lin" valueType="num">
                                      <p:cBhvr>
                                        <p:cTn id="58" dur="1000" fill="hold"/>
                                        <p:tgtEl>
                                          <p:spTgt spid="44035">
                                            <p:txEl>
                                              <p:pRg st="7" end="7"/>
                                            </p:txEl>
                                          </p:spTgt>
                                        </p:tgtEl>
                                        <p:attrNameLst>
                                          <p:attrName>ppt_h</p:attrName>
                                        </p:attrNameLst>
                                      </p:cBhvr>
                                      <p:tavLst>
                                        <p:tav tm="0">
                                          <p:val>
                                            <p:fltVal val="0"/>
                                          </p:val>
                                        </p:tav>
                                        <p:tav tm="100000">
                                          <p:val>
                                            <p:strVal val="#ppt_h"/>
                                          </p:val>
                                        </p:tav>
                                      </p:tavLst>
                                    </p:anim>
                                    <p:anim calcmode="lin" valueType="num">
                                      <p:cBhvr>
                                        <p:cTn id="59" dur="1000" fill="hold"/>
                                        <p:tgtEl>
                                          <p:spTgt spid="44035">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4035">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44035">
                                            <p:txEl>
                                              <p:pRg st="8" end="8"/>
                                            </p:txEl>
                                          </p:spTgt>
                                        </p:tgtEl>
                                        <p:attrNameLst>
                                          <p:attrName>style.visibility</p:attrName>
                                        </p:attrNameLst>
                                      </p:cBhvr>
                                      <p:to>
                                        <p:strVal val="visible"/>
                                      </p:to>
                                    </p:set>
                                    <p:anim calcmode="lin" valueType="num">
                                      <p:cBhvr>
                                        <p:cTn id="65" dur="1000" fill="hold"/>
                                        <p:tgtEl>
                                          <p:spTgt spid="44035">
                                            <p:txEl>
                                              <p:pRg st="8" end="8"/>
                                            </p:txEl>
                                          </p:spTgt>
                                        </p:tgtEl>
                                        <p:attrNameLst>
                                          <p:attrName>ppt_w</p:attrName>
                                        </p:attrNameLst>
                                      </p:cBhvr>
                                      <p:tavLst>
                                        <p:tav tm="0">
                                          <p:val>
                                            <p:fltVal val="0"/>
                                          </p:val>
                                        </p:tav>
                                        <p:tav tm="100000">
                                          <p:val>
                                            <p:strVal val="#ppt_w"/>
                                          </p:val>
                                        </p:tav>
                                      </p:tavLst>
                                    </p:anim>
                                    <p:anim calcmode="lin" valueType="num">
                                      <p:cBhvr>
                                        <p:cTn id="66" dur="1000" fill="hold"/>
                                        <p:tgtEl>
                                          <p:spTgt spid="44035">
                                            <p:txEl>
                                              <p:pRg st="8" end="8"/>
                                            </p:txEl>
                                          </p:spTgt>
                                        </p:tgtEl>
                                        <p:attrNameLst>
                                          <p:attrName>ppt_h</p:attrName>
                                        </p:attrNameLst>
                                      </p:cBhvr>
                                      <p:tavLst>
                                        <p:tav tm="0">
                                          <p:val>
                                            <p:fltVal val="0"/>
                                          </p:val>
                                        </p:tav>
                                        <p:tav tm="100000">
                                          <p:val>
                                            <p:strVal val="#ppt_h"/>
                                          </p:val>
                                        </p:tav>
                                      </p:tavLst>
                                    </p:anim>
                                    <p:anim calcmode="lin" valueType="num">
                                      <p:cBhvr>
                                        <p:cTn id="67" dur="1000" fill="hold"/>
                                        <p:tgtEl>
                                          <p:spTgt spid="44035">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44035">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ID="15" presetClass="entr" presetSubtype="0" fill="hold" nodeType="clickEffect">
                                  <p:stCondLst>
                                    <p:cond delay="0"/>
                                  </p:stCondLst>
                                  <p:childTnLst>
                                    <p:set>
                                      <p:cBhvr>
                                        <p:cTn id="72" dur="1" fill="hold">
                                          <p:stCondLst>
                                            <p:cond delay="0"/>
                                          </p:stCondLst>
                                        </p:cTn>
                                        <p:tgtEl>
                                          <p:spTgt spid="44035">
                                            <p:txEl>
                                              <p:pRg st="9" end="9"/>
                                            </p:txEl>
                                          </p:spTgt>
                                        </p:tgtEl>
                                        <p:attrNameLst>
                                          <p:attrName>style.visibility</p:attrName>
                                        </p:attrNameLst>
                                      </p:cBhvr>
                                      <p:to>
                                        <p:strVal val="visible"/>
                                      </p:to>
                                    </p:set>
                                    <p:anim calcmode="lin" valueType="num">
                                      <p:cBhvr>
                                        <p:cTn id="73" dur="1000" fill="hold"/>
                                        <p:tgtEl>
                                          <p:spTgt spid="44035">
                                            <p:txEl>
                                              <p:pRg st="9" end="9"/>
                                            </p:txEl>
                                          </p:spTgt>
                                        </p:tgtEl>
                                        <p:attrNameLst>
                                          <p:attrName>ppt_w</p:attrName>
                                        </p:attrNameLst>
                                      </p:cBhvr>
                                      <p:tavLst>
                                        <p:tav tm="0">
                                          <p:val>
                                            <p:fltVal val="0"/>
                                          </p:val>
                                        </p:tav>
                                        <p:tav tm="100000">
                                          <p:val>
                                            <p:strVal val="#ppt_w"/>
                                          </p:val>
                                        </p:tav>
                                      </p:tavLst>
                                    </p:anim>
                                    <p:anim calcmode="lin" valueType="num">
                                      <p:cBhvr>
                                        <p:cTn id="74" dur="1000" fill="hold"/>
                                        <p:tgtEl>
                                          <p:spTgt spid="44035">
                                            <p:txEl>
                                              <p:pRg st="9" end="9"/>
                                            </p:txEl>
                                          </p:spTgt>
                                        </p:tgtEl>
                                        <p:attrNameLst>
                                          <p:attrName>ppt_h</p:attrName>
                                        </p:attrNameLst>
                                      </p:cBhvr>
                                      <p:tavLst>
                                        <p:tav tm="0">
                                          <p:val>
                                            <p:fltVal val="0"/>
                                          </p:val>
                                        </p:tav>
                                        <p:tav tm="100000">
                                          <p:val>
                                            <p:strVal val="#ppt_h"/>
                                          </p:val>
                                        </p:tav>
                                      </p:tavLst>
                                    </p:anim>
                                    <p:anim calcmode="lin" valueType="num">
                                      <p:cBhvr>
                                        <p:cTn id="75" dur="1000" fill="hold"/>
                                        <p:tgtEl>
                                          <p:spTgt spid="44035">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44035">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7" fill="hold">
                      <p:stCondLst>
                        <p:cond delay="indefinite"/>
                      </p:stCondLst>
                      <p:childTnLst>
                        <p:par>
                          <p:cTn id="78" fill="hold">
                            <p:stCondLst>
                              <p:cond delay="0"/>
                            </p:stCondLst>
                            <p:childTnLst>
                              <p:par>
                                <p:cTn id="79" presetID="15" presetClass="entr" presetSubtype="0" fill="hold" nodeType="clickEffect">
                                  <p:stCondLst>
                                    <p:cond delay="0"/>
                                  </p:stCondLst>
                                  <p:childTnLst>
                                    <p:set>
                                      <p:cBhvr>
                                        <p:cTn id="80" dur="1" fill="hold">
                                          <p:stCondLst>
                                            <p:cond delay="0"/>
                                          </p:stCondLst>
                                        </p:cTn>
                                        <p:tgtEl>
                                          <p:spTgt spid="44035">
                                            <p:txEl>
                                              <p:pRg st="10" end="10"/>
                                            </p:txEl>
                                          </p:spTgt>
                                        </p:tgtEl>
                                        <p:attrNameLst>
                                          <p:attrName>style.visibility</p:attrName>
                                        </p:attrNameLst>
                                      </p:cBhvr>
                                      <p:to>
                                        <p:strVal val="visible"/>
                                      </p:to>
                                    </p:set>
                                    <p:anim calcmode="lin" valueType="num">
                                      <p:cBhvr>
                                        <p:cTn id="81" dur="1000" fill="hold"/>
                                        <p:tgtEl>
                                          <p:spTgt spid="44035">
                                            <p:txEl>
                                              <p:pRg st="10" end="10"/>
                                            </p:txEl>
                                          </p:spTgt>
                                        </p:tgtEl>
                                        <p:attrNameLst>
                                          <p:attrName>ppt_w</p:attrName>
                                        </p:attrNameLst>
                                      </p:cBhvr>
                                      <p:tavLst>
                                        <p:tav tm="0">
                                          <p:val>
                                            <p:fltVal val="0"/>
                                          </p:val>
                                        </p:tav>
                                        <p:tav tm="100000">
                                          <p:val>
                                            <p:strVal val="#ppt_w"/>
                                          </p:val>
                                        </p:tav>
                                      </p:tavLst>
                                    </p:anim>
                                    <p:anim calcmode="lin" valueType="num">
                                      <p:cBhvr>
                                        <p:cTn id="82" dur="1000" fill="hold"/>
                                        <p:tgtEl>
                                          <p:spTgt spid="44035">
                                            <p:txEl>
                                              <p:pRg st="10" end="10"/>
                                            </p:txEl>
                                          </p:spTgt>
                                        </p:tgtEl>
                                        <p:attrNameLst>
                                          <p:attrName>ppt_h</p:attrName>
                                        </p:attrNameLst>
                                      </p:cBhvr>
                                      <p:tavLst>
                                        <p:tav tm="0">
                                          <p:val>
                                            <p:fltVal val="0"/>
                                          </p:val>
                                        </p:tav>
                                        <p:tav tm="100000">
                                          <p:val>
                                            <p:strVal val="#ppt_h"/>
                                          </p:val>
                                        </p:tav>
                                      </p:tavLst>
                                    </p:anim>
                                    <p:anim calcmode="lin" valueType="num">
                                      <p:cBhvr>
                                        <p:cTn id="83" dur="1000" fill="hold"/>
                                        <p:tgtEl>
                                          <p:spTgt spid="44035">
                                            <p:txEl>
                                              <p:pRg st="10" end="10"/>
                                            </p:txEl>
                                          </p:spTgt>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44035">
                                            <p:txEl>
                                              <p:pRg st="10" end="1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5" fill="hold">
                      <p:stCondLst>
                        <p:cond delay="indefinite"/>
                      </p:stCondLst>
                      <p:childTnLst>
                        <p:par>
                          <p:cTn id="86" fill="hold">
                            <p:stCondLst>
                              <p:cond delay="0"/>
                            </p:stCondLst>
                            <p:childTnLst>
                              <p:par>
                                <p:cTn id="87" presetID="54" presetClass="entr" presetSubtype="0" accel="100000" fill="hold" nodeType="clickEffect">
                                  <p:stCondLst>
                                    <p:cond delay="0"/>
                                  </p:stCondLst>
                                  <p:childTnLst>
                                    <p:set>
                                      <p:cBhvr>
                                        <p:cTn id="88" dur="1" fill="hold">
                                          <p:stCondLst>
                                            <p:cond delay="0"/>
                                          </p:stCondLst>
                                        </p:cTn>
                                        <p:tgtEl>
                                          <p:spTgt spid="44036"/>
                                        </p:tgtEl>
                                        <p:attrNameLst>
                                          <p:attrName>style.visibility</p:attrName>
                                        </p:attrNameLst>
                                      </p:cBhvr>
                                      <p:to>
                                        <p:strVal val="visible"/>
                                      </p:to>
                                    </p:set>
                                    <p:anim calcmode="lin" valueType="num">
                                      <p:cBhvr>
                                        <p:cTn id="89" dur="500" fill="hold"/>
                                        <p:tgtEl>
                                          <p:spTgt spid="44036"/>
                                        </p:tgtEl>
                                        <p:attrNameLst>
                                          <p:attrName>ppt_w</p:attrName>
                                        </p:attrNameLst>
                                      </p:cBhvr>
                                      <p:tavLst>
                                        <p:tav tm="0">
                                          <p:val>
                                            <p:strVal val="#ppt_w*0.05"/>
                                          </p:val>
                                        </p:tav>
                                        <p:tav tm="100000">
                                          <p:val>
                                            <p:strVal val="#ppt_w"/>
                                          </p:val>
                                        </p:tav>
                                      </p:tavLst>
                                    </p:anim>
                                    <p:anim calcmode="lin" valueType="num">
                                      <p:cBhvr>
                                        <p:cTn id="90" dur="500" fill="hold"/>
                                        <p:tgtEl>
                                          <p:spTgt spid="44036"/>
                                        </p:tgtEl>
                                        <p:attrNameLst>
                                          <p:attrName>ppt_h</p:attrName>
                                        </p:attrNameLst>
                                      </p:cBhvr>
                                      <p:tavLst>
                                        <p:tav tm="0">
                                          <p:val>
                                            <p:strVal val="#ppt_h"/>
                                          </p:val>
                                        </p:tav>
                                        <p:tav tm="100000">
                                          <p:val>
                                            <p:strVal val="#ppt_h"/>
                                          </p:val>
                                        </p:tav>
                                      </p:tavLst>
                                    </p:anim>
                                    <p:anim calcmode="lin" valueType="num">
                                      <p:cBhvr>
                                        <p:cTn id="91" dur="500" fill="hold"/>
                                        <p:tgtEl>
                                          <p:spTgt spid="44036"/>
                                        </p:tgtEl>
                                        <p:attrNameLst>
                                          <p:attrName>ppt_x</p:attrName>
                                        </p:attrNameLst>
                                      </p:cBhvr>
                                      <p:tavLst>
                                        <p:tav tm="0">
                                          <p:val>
                                            <p:strVal val="#ppt_x-.2"/>
                                          </p:val>
                                        </p:tav>
                                        <p:tav tm="100000">
                                          <p:val>
                                            <p:strVal val="#ppt_x"/>
                                          </p:val>
                                        </p:tav>
                                      </p:tavLst>
                                    </p:anim>
                                    <p:anim calcmode="lin" valueType="num">
                                      <p:cBhvr>
                                        <p:cTn id="92" dur="500" fill="hold"/>
                                        <p:tgtEl>
                                          <p:spTgt spid="44036"/>
                                        </p:tgtEl>
                                        <p:attrNameLst>
                                          <p:attrName>ppt_y</p:attrName>
                                        </p:attrNameLst>
                                      </p:cBhvr>
                                      <p:tavLst>
                                        <p:tav tm="0">
                                          <p:val>
                                            <p:strVal val="#ppt_y"/>
                                          </p:val>
                                        </p:tav>
                                        <p:tav tm="100000">
                                          <p:val>
                                            <p:strVal val="#ppt_y"/>
                                          </p:val>
                                        </p:tav>
                                      </p:tavLst>
                                    </p:anim>
                                    <p:animEffect transition="in" filter="fade">
                                      <p:cBhvr>
                                        <p:cTn id="93" dur="5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TRANSCENDENTALISM</a:t>
            </a:r>
            <a:endParaRPr lang="en-US" dirty="0"/>
          </a:p>
        </p:txBody>
      </p:sp>
      <p:sp>
        <p:nvSpPr>
          <p:cNvPr id="45059" name="Rectangle 3"/>
          <p:cNvSpPr>
            <a:spLocks noGrp="1" noChangeArrowheads="1"/>
          </p:cNvSpPr>
          <p:nvPr>
            <p:ph type="body" idx="1"/>
          </p:nvPr>
        </p:nvSpPr>
        <p:spPr/>
        <p:txBody>
          <a:bodyPr>
            <a:normAutofit lnSpcReduction="10000"/>
          </a:bodyPr>
          <a:lstStyle/>
          <a:p>
            <a:pPr>
              <a:lnSpc>
                <a:spcPct val="90000"/>
              </a:lnSpc>
            </a:pPr>
            <a:r>
              <a:rPr lang="en-US" dirty="0" smtClean="0"/>
              <a:t>Thoreau</a:t>
            </a:r>
          </a:p>
          <a:p>
            <a:pPr>
              <a:lnSpc>
                <a:spcPct val="90000"/>
              </a:lnSpc>
            </a:pPr>
            <a:r>
              <a:rPr lang="en-US" dirty="0" smtClean="0"/>
              <a:t>Individualism</a:t>
            </a:r>
          </a:p>
          <a:p>
            <a:pPr lvl="1">
              <a:lnSpc>
                <a:spcPct val="90000"/>
              </a:lnSpc>
            </a:pPr>
            <a:r>
              <a:rPr lang="en-US" dirty="0" smtClean="0"/>
              <a:t>Unique character</a:t>
            </a:r>
            <a:endParaRPr lang="en-US" dirty="0"/>
          </a:p>
          <a:p>
            <a:pPr>
              <a:lnSpc>
                <a:spcPct val="90000"/>
              </a:lnSpc>
            </a:pPr>
            <a:r>
              <a:rPr lang="en-US" dirty="0"/>
              <a:t>Quality of life?</a:t>
            </a:r>
          </a:p>
          <a:p>
            <a:pPr>
              <a:lnSpc>
                <a:spcPct val="90000"/>
              </a:lnSpc>
            </a:pPr>
            <a:r>
              <a:rPr lang="en-US" dirty="0"/>
              <a:t>Slavery?</a:t>
            </a:r>
          </a:p>
          <a:p>
            <a:pPr>
              <a:lnSpc>
                <a:spcPct val="90000"/>
              </a:lnSpc>
            </a:pPr>
            <a:r>
              <a:rPr lang="en-US" dirty="0"/>
              <a:t>Competitive economy?</a:t>
            </a:r>
          </a:p>
          <a:p>
            <a:pPr>
              <a:lnSpc>
                <a:spcPct val="90000"/>
              </a:lnSpc>
            </a:pPr>
            <a:r>
              <a:rPr lang="en-US" dirty="0"/>
              <a:t>Materialism?</a:t>
            </a:r>
          </a:p>
          <a:p>
            <a:pPr>
              <a:lnSpc>
                <a:spcPct val="90000"/>
              </a:lnSpc>
            </a:pPr>
            <a:r>
              <a:rPr lang="en-US" dirty="0"/>
              <a:t>Conformity?</a:t>
            </a:r>
          </a:p>
          <a:p>
            <a:pPr>
              <a:lnSpc>
                <a:spcPct val="90000"/>
              </a:lnSpc>
            </a:pPr>
            <a:r>
              <a:rPr lang="en-US" dirty="0" smtClean="0"/>
              <a:t>Basis of industrial America</a:t>
            </a:r>
            <a:endParaRPr lang="en-US" dirty="0"/>
          </a:p>
        </p:txBody>
      </p:sp>
      <p:pic>
        <p:nvPicPr>
          <p:cNvPr id="45060" name="Picture 4" descr="thoreau"/>
          <p:cNvPicPr>
            <a:picLocks noChangeAspect="1" noChangeArrowheads="1"/>
          </p:cNvPicPr>
          <p:nvPr/>
        </p:nvPicPr>
        <p:blipFill>
          <a:blip r:embed="rId2" cstate="print"/>
          <a:srcRect/>
          <a:stretch>
            <a:fillRect/>
          </a:stretch>
        </p:blipFill>
        <p:spPr bwMode="auto">
          <a:xfrm>
            <a:off x="5410200" y="1219200"/>
            <a:ext cx="3479800" cy="42422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1" end="1"/>
                                            </p:txEl>
                                          </p:spTgt>
                                        </p:tgtEl>
                                        <p:attrNameLst>
                                          <p:attrName>style.visibility</p:attrName>
                                        </p:attrNameLst>
                                      </p:cBhvr>
                                      <p:to>
                                        <p:strVal val="visible"/>
                                      </p:to>
                                    </p:set>
                                    <p:anim calcmode="lin" valueType="num">
                                      <p:cBhvr additive="base">
                                        <p:cTn id="7"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 calcmode="lin" valueType="num">
                                      <p:cBhvr additive="base">
                                        <p:cTn id="13"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9">
                                            <p:txEl>
                                              <p:pRg st="4" end="4"/>
                                            </p:txEl>
                                          </p:spTgt>
                                        </p:tgtEl>
                                        <p:attrNameLst>
                                          <p:attrName>style.visibility</p:attrName>
                                        </p:attrNameLst>
                                      </p:cBhvr>
                                      <p:to>
                                        <p:strVal val="visible"/>
                                      </p:to>
                                    </p:set>
                                    <p:anim calcmode="lin" valueType="num">
                                      <p:cBhvr additive="base">
                                        <p:cTn id="31"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059">
                                            <p:txEl>
                                              <p:pRg st="5" end="5"/>
                                            </p:txEl>
                                          </p:spTgt>
                                        </p:tgtEl>
                                        <p:attrNameLst>
                                          <p:attrName>style.visibility</p:attrName>
                                        </p:attrNameLst>
                                      </p:cBhvr>
                                      <p:to>
                                        <p:strVal val="visible"/>
                                      </p:to>
                                    </p:set>
                                    <p:anim calcmode="lin" valueType="num">
                                      <p:cBhvr additive="base">
                                        <p:cTn id="37"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059">
                                            <p:txEl>
                                              <p:pRg st="6" end="6"/>
                                            </p:txEl>
                                          </p:spTgt>
                                        </p:tgtEl>
                                        <p:attrNameLst>
                                          <p:attrName>style.visibility</p:attrName>
                                        </p:attrNameLst>
                                      </p:cBhvr>
                                      <p:to>
                                        <p:strVal val="visible"/>
                                      </p:to>
                                    </p:set>
                                    <p:anim calcmode="lin" valueType="num">
                                      <p:cBhvr additive="base">
                                        <p:cTn id="43"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5059">
                                            <p:txEl>
                                              <p:pRg st="7" end="7"/>
                                            </p:txEl>
                                          </p:spTgt>
                                        </p:tgtEl>
                                        <p:attrNameLst>
                                          <p:attrName>style.visibility</p:attrName>
                                        </p:attrNameLst>
                                      </p:cBhvr>
                                      <p:to>
                                        <p:strVal val="visible"/>
                                      </p:to>
                                    </p:set>
                                    <p:anim calcmode="lin" valueType="num">
                                      <p:cBhvr additive="base">
                                        <p:cTn id="49"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8" presetClass="entr" presetSubtype="0" accel="50000" fill="hold" nodeType="clickEffect">
                                  <p:stCondLst>
                                    <p:cond delay="0"/>
                                  </p:stCondLst>
                                  <p:childTnLst>
                                    <p:set>
                                      <p:cBhvr>
                                        <p:cTn id="54" dur="1" fill="hold">
                                          <p:stCondLst>
                                            <p:cond delay="0"/>
                                          </p:stCondLst>
                                        </p:cTn>
                                        <p:tgtEl>
                                          <p:spTgt spid="45060"/>
                                        </p:tgtEl>
                                        <p:attrNameLst>
                                          <p:attrName>style.visibility</p:attrName>
                                        </p:attrNameLst>
                                      </p:cBhvr>
                                      <p:to>
                                        <p:strVal val="visible"/>
                                      </p:to>
                                    </p:set>
                                    <p:anim calcmode="lin" valueType="num">
                                      <p:cBhvr>
                                        <p:cTn id="55" dur="1000" fill="hold"/>
                                        <p:tgtEl>
                                          <p:spTgt spid="4506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45060"/>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45060"/>
                                        </p:tgtEl>
                                        <p:attrNameLst>
                                          <p:attrName>ppt_y</p:attrName>
                                        </p:attrNameLst>
                                      </p:cBhvr>
                                      <p:tavLst>
                                        <p:tav tm="0">
                                          <p:val>
                                            <p:strVal val="#ppt_y"/>
                                          </p:val>
                                        </p:tav>
                                        <p:tav tm="100000">
                                          <p:val>
                                            <p:strVal val="#ppt_y"/>
                                          </p:val>
                                        </p:tav>
                                      </p:tavLst>
                                    </p:anim>
                                    <p:animEffect transition="in" filter="fade">
                                      <p:cBhvr>
                                        <p:cTn id="58" dur="1000"/>
                                        <p:tgtEl>
                                          <p:spTgt spid="4506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5059">
                                            <p:txEl>
                                              <p:pRg st="8" end="8"/>
                                            </p:txEl>
                                          </p:spTgt>
                                        </p:tgtEl>
                                        <p:attrNameLst>
                                          <p:attrName>style.visibility</p:attrName>
                                        </p:attrNameLst>
                                      </p:cBhvr>
                                      <p:to>
                                        <p:strVal val="visible"/>
                                      </p:to>
                                    </p:set>
                                    <p:anim calcmode="lin" valueType="num">
                                      <p:cBhvr additive="base">
                                        <p:cTn id="63"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a:t>
            </a:r>
            <a:endParaRPr lang="en-US" dirty="0"/>
          </a:p>
        </p:txBody>
      </p:sp>
      <p:sp>
        <p:nvSpPr>
          <p:cNvPr id="3" name="Content Placeholder 2"/>
          <p:cNvSpPr>
            <a:spLocks noGrp="1"/>
          </p:cNvSpPr>
          <p:nvPr>
            <p:ph idx="1"/>
          </p:nvPr>
        </p:nvSpPr>
        <p:spPr/>
        <p:txBody>
          <a:bodyPr/>
          <a:lstStyle/>
          <a:p>
            <a:r>
              <a:rPr lang="en-US" dirty="0" smtClean="0"/>
              <a:t>Prosperity</a:t>
            </a:r>
          </a:p>
          <a:p>
            <a:pPr lvl="1"/>
            <a:r>
              <a:rPr lang="en-US" dirty="0" smtClean="0"/>
              <a:t>Upper class</a:t>
            </a:r>
          </a:p>
          <a:p>
            <a:pPr marL="457200" lvl="1" indent="0">
              <a:buNone/>
            </a:pPr>
            <a:endParaRPr lang="en-US" dirty="0" smtClean="0"/>
          </a:p>
          <a:p>
            <a:r>
              <a:rPr lang="en-US" dirty="0" smtClean="0"/>
              <a:t>Technology</a:t>
            </a:r>
          </a:p>
          <a:p>
            <a:r>
              <a:rPr lang="en-US" dirty="0" smtClean="0"/>
              <a:t>Transportation</a:t>
            </a:r>
          </a:p>
          <a:p>
            <a:endParaRPr lang="en-US" dirty="0"/>
          </a:p>
        </p:txBody>
      </p:sp>
    </p:spTree>
    <p:extLst>
      <p:ext uri="{BB962C8B-B14F-4D97-AF65-F5344CB8AC3E}">
        <p14:creationId xmlns:p14="http://schemas.microsoft.com/office/powerpoint/2010/main" xmlns="" val="591951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a:t>
            </a:r>
            <a:endParaRPr lang="en-US" dirty="0"/>
          </a:p>
        </p:txBody>
      </p:sp>
      <p:sp>
        <p:nvSpPr>
          <p:cNvPr id="3" name="Content Placeholder 2"/>
          <p:cNvSpPr>
            <a:spLocks noGrp="1"/>
          </p:cNvSpPr>
          <p:nvPr>
            <p:ph idx="1"/>
          </p:nvPr>
        </p:nvSpPr>
        <p:spPr/>
        <p:txBody>
          <a:bodyPr/>
          <a:lstStyle/>
          <a:p>
            <a:r>
              <a:rPr lang="en-US" dirty="0" smtClean="0"/>
              <a:t>some improvement</a:t>
            </a:r>
          </a:p>
          <a:p>
            <a:pPr lvl="1"/>
            <a:r>
              <a:rPr lang="en-US" dirty="0" smtClean="0"/>
              <a:t>Flushing toilet, running water</a:t>
            </a:r>
          </a:p>
          <a:p>
            <a:pPr marL="457200" lvl="1" indent="0">
              <a:buNone/>
            </a:pPr>
            <a:endParaRPr lang="en-US" dirty="0" smtClean="0"/>
          </a:p>
          <a:p>
            <a:r>
              <a:rPr lang="en-US" dirty="0" smtClean="0"/>
              <a:t>Most struggled</a:t>
            </a:r>
            <a:endParaRPr lang="en-US" dirty="0"/>
          </a:p>
        </p:txBody>
      </p:sp>
    </p:spTree>
    <p:extLst>
      <p:ext uri="{BB962C8B-B14F-4D97-AF65-F5344CB8AC3E}">
        <p14:creationId xmlns:p14="http://schemas.microsoft.com/office/powerpoint/2010/main" xmlns="" val="971217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85800" y="152400"/>
            <a:ext cx="7696200" cy="652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mtClean="0"/>
              <a:t>URBANIZATION</a:t>
            </a:r>
          </a:p>
        </p:txBody>
      </p:sp>
      <p:sp>
        <p:nvSpPr>
          <p:cNvPr id="44035" name="Rectangle 3"/>
          <p:cNvSpPr>
            <a:spLocks noGrp="1" noChangeArrowheads="1"/>
          </p:cNvSpPr>
          <p:nvPr>
            <p:ph idx="1"/>
          </p:nvPr>
        </p:nvSpPr>
        <p:spPr/>
        <p:txBody>
          <a:bodyPr/>
          <a:lstStyle/>
          <a:p>
            <a:pPr eaLnBrk="1" hangingPunct="1">
              <a:defRPr/>
            </a:pPr>
            <a:r>
              <a:rPr lang="en-US" dirty="0" smtClean="0"/>
              <a:t>Cities</a:t>
            </a:r>
          </a:p>
          <a:p>
            <a:pPr eaLnBrk="1" hangingPunct="1">
              <a:defRPr/>
            </a:pPr>
            <a:r>
              <a:rPr lang="en-US" dirty="0" smtClean="0"/>
              <a:t>N.Y., Chicago</a:t>
            </a:r>
          </a:p>
          <a:p>
            <a:pPr eaLnBrk="1" hangingPunct="1">
              <a:defRPr/>
            </a:pPr>
            <a:r>
              <a:rPr lang="en-US" dirty="0" smtClean="0"/>
              <a:t>Transportation hubs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ox(in)">
                                      <p:cBhvr>
                                        <p:cTn id="7" dur="500"/>
                                        <p:tgtEl>
                                          <p:spTgt spid="440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035">
                                            <p:txEl>
                                              <p:pRg st="1" end="1"/>
                                            </p:txEl>
                                          </p:spTgt>
                                        </p:tgtEl>
                                        <p:attrNameLst>
                                          <p:attrName>style.visibility</p:attrName>
                                        </p:attrNameLst>
                                      </p:cBhvr>
                                      <p:to>
                                        <p:strVal val="visible"/>
                                      </p:to>
                                    </p:set>
                                    <p:animEffect transition="in" filter="box(in)">
                                      <p:cBhvr>
                                        <p:cTn id="12" dur="500"/>
                                        <p:tgtEl>
                                          <p:spTgt spid="440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animEffect transition="in" filter="box(in)">
                                      <p:cBhvr>
                                        <p:cTn id="17"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PROBLEMS</a:t>
            </a:r>
            <a:endParaRPr lang="en-US" dirty="0"/>
          </a:p>
        </p:txBody>
      </p:sp>
      <p:sp>
        <p:nvSpPr>
          <p:cNvPr id="3" name="Content Placeholder 2"/>
          <p:cNvSpPr>
            <a:spLocks noGrp="1"/>
          </p:cNvSpPr>
          <p:nvPr>
            <p:ph idx="1"/>
          </p:nvPr>
        </p:nvSpPr>
        <p:spPr/>
        <p:txBody>
          <a:bodyPr/>
          <a:lstStyle/>
          <a:p>
            <a:r>
              <a:rPr lang="en-US" dirty="0" smtClean="0"/>
              <a:t>Housing segregation</a:t>
            </a:r>
          </a:p>
          <a:p>
            <a:pPr lvl="1"/>
            <a:r>
              <a:rPr lang="en-US" dirty="0" smtClean="0"/>
              <a:t>Poor, middle class, rich</a:t>
            </a:r>
          </a:p>
          <a:p>
            <a:pPr marL="457200" lvl="1" indent="0">
              <a:buNone/>
            </a:pPr>
            <a:endParaRPr lang="en-US" dirty="0" smtClean="0"/>
          </a:p>
          <a:p>
            <a:r>
              <a:rPr lang="en-US" dirty="0" smtClean="0"/>
              <a:t>No municipal services</a:t>
            </a:r>
          </a:p>
          <a:p>
            <a:pPr lvl="1"/>
            <a:r>
              <a:rPr lang="en-US" dirty="0" smtClean="0"/>
              <a:t>Water, sewer, garbage</a:t>
            </a:r>
          </a:p>
          <a:p>
            <a:pPr lvl="1"/>
            <a:r>
              <a:rPr lang="en-US" dirty="0" smtClean="0"/>
              <a:t>Epidemic diseases</a:t>
            </a:r>
          </a:p>
          <a:p>
            <a:pPr lvl="1"/>
            <a:r>
              <a:rPr lang="en-US" dirty="0" smtClean="0"/>
              <a:t>Changed by 1860</a:t>
            </a:r>
          </a:p>
          <a:p>
            <a:pPr lvl="1"/>
            <a:endParaRPr lang="en-US" dirty="0" smtClean="0"/>
          </a:p>
        </p:txBody>
      </p:sp>
    </p:spTree>
    <p:extLst>
      <p:ext uri="{BB962C8B-B14F-4D97-AF65-F5344CB8AC3E}">
        <p14:creationId xmlns:p14="http://schemas.microsoft.com/office/powerpoint/2010/main" xmlns="" val="21787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dirty="0" smtClean="0"/>
              <a:t>MIGRATIONS</a:t>
            </a:r>
          </a:p>
        </p:txBody>
      </p:sp>
      <p:sp>
        <p:nvSpPr>
          <p:cNvPr id="45059" name="Rectangle 3"/>
          <p:cNvSpPr>
            <a:spLocks noGrp="1" noChangeArrowheads="1"/>
          </p:cNvSpPr>
          <p:nvPr>
            <p:ph idx="1"/>
          </p:nvPr>
        </p:nvSpPr>
        <p:spPr/>
        <p:txBody>
          <a:bodyPr/>
          <a:lstStyle/>
          <a:p>
            <a:pPr eaLnBrk="1" hangingPunct="1">
              <a:defRPr/>
            </a:pPr>
            <a:r>
              <a:rPr lang="en-US" dirty="0" smtClean="0"/>
              <a:t>Into America</a:t>
            </a:r>
          </a:p>
          <a:p>
            <a:pPr eaLnBrk="1" hangingPunct="1">
              <a:defRPr/>
            </a:pPr>
            <a:r>
              <a:rPr lang="en-US" dirty="0" smtClean="0"/>
              <a:t>Throughout America</a:t>
            </a:r>
          </a:p>
          <a:p>
            <a:pPr lvl="1">
              <a:defRPr/>
            </a:pPr>
            <a:r>
              <a:rPr lang="en-US" dirty="0"/>
              <a:t>Trail of Tears, Internal slave </a:t>
            </a:r>
            <a:r>
              <a:rPr lang="en-US" dirty="0" smtClean="0"/>
              <a:t>trade</a:t>
            </a:r>
          </a:p>
          <a:p>
            <a:pPr lvl="1">
              <a:defRPr/>
            </a:pPr>
            <a:endParaRPr lang="en-US" dirty="0" smtClean="0"/>
          </a:p>
          <a:p>
            <a:pPr eaLnBrk="1" hangingPunct="1">
              <a:defRPr/>
            </a:pPr>
            <a:r>
              <a:rPr lang="en-US" dirty="0" smtClean="0"/>
              <a:t>Ireland, Germany, Scandinavia</a:t>
            </a:r>
          </a:p>
          <a:p>
            <a:pPr marL="0" indent="0" eaLnBrk="1" hangingPunct="1">
              <a:buNone/>
              <a:defRPr/>
            </a:pPr>
            <a:endParaRPr lang="en-US" dirty="0" smtClean="0"/>
          </a:p>
          <a:p>
            <a:pPr eaLnBrk="1" hangingPunct="1">
              <a:buFont typeface="Wingdings" pitchFamily="2" charset="2"/>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ox(in)">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ox(in)">
                                      <p:cBhvr>
                                        <p:cTn id="12" dur="500"/>
                                        <p:tgtEl>
                                          <p:spTgt spid="45059">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animEffect transition="in" filter="box(in)">
                                      <p:cBhvr>
                                        <p:cTn id="15" dur="500"/>
                                        <p:tgtEl>
                                          <p:spTgt spid="450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5059">
                                            <p:txEl>
                                              <p:pRg st="4" end="4"/>
                                            </p:txEl>
                                          </p:spTgt>
                                        </p:tgtEl>
                                        <p:attrNameLst>
                                          <p:attrName>style.visibility</p:attrName>
                                        </p:attrNameLst>
                                      </p:cBhvr>
                                      <p:to>
                                        <p:strVal val="visible"/>
                                      </p:to>
                                    </p:set>
                                    <p:animEffect transition="in" filter="box(in)">
                                      <p:cBhvr>
                                        <p:cTn id="20" dur="500"/>
                                        <p:tgtEl>
                                          <p:spTgt spid="450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IRISH</a:t>
            </a:r>
          </a:p>
        </p:txBody>
      </p:sp>
      <p:sp>
        <p:nvSpPr>
          <p:cNvPr id="46083" name="Rectangle 3"/>
          <p:cNvSpPr>
            <a:spLocks noGrp="1" noChangeArrowheads="1"/>
          </p:cNvSpPr>
          <p:nvPr>
            <p:ph idx="1"/>
          </p:nvPr>
        </p:nvSpPr>
        <p:spPr/>
        <p:txBody>
          <a:bodyPr/>
          <a:lstStyle/>
          <a:p>
            <a:pPr eaLnBrk="1" hangingPunct="1">
              <a:defRPr/>
            </a:pPr>
            <a:r>
              <a:rPr lang="en-US" dirty="0" smtClean="0"/>
              <a:t>Causes?</a:t>
            </a:r>
          </a:p>
          <a:p>
            <a:pPr eaLnBrk="1" hangingPunct="1">
              <a:defRPr/>
            </a:pPr>
            <a:r>
              <a:rPr lang="en-US" dirty="0" smtClean="0"/>
              <a:t>1850’s:  1.7 million</a:t>
            </a:r>
          </a:p>
          <a:p>
            <a:pPr eaLnBrk="1" hangingPunct="1">
              <a:defRPr/>
            </a:pPr>
            <a:r>
              <a:rPr lang="en-US" dirty="0" smtClean="0"/>
              <a:t>“No Irish Need Apply”</a:t>
            </a:r>
          </a:p>
          <a:p>
            <a:pPr lvl="1">
              <a:defRPr/>
            </a:pPr>
            <a:r>
              <a:rPr lang="en-US" dirty="0" smtClean="0"/>
              <a:t>Illiterate Catholics peasants</a:t>
            </a:r>
          </a:p>
          <a:p>
            <a:pPr eaLnBrk="1" hangingPunct="1">
              <a:defRPr/>
            </a:pPr>
            <a:r>
              <a:rPr lang="en-US" dirty="0" smtClean="0"/>
              <a:t>Irish women</a:t>
            </a:r>
          </a:p>
          <a:p>
            <a:pPr eaLnBrk="1" hangingPunct="1">
              <a:defRPr/>
            </a:pPr>
            <a:r>
              <a:rPr lang="en-US" dirty="0" smtClean="0"/>
              <a:t>Oppression and hardships endured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checkerboard(across)">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checkerboard(across)">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checkerboard(across)">
                                      <p:cBhvr>
                                        <p:cTn id="17" dur="500"/>
                                        <p:tgtEl>
                                          <p:spTgt spid="46083">
                                            <p:txEl>
                                              <p:pRg st="2" end="2"/>
                                            </p:txEl>
                                          </p:spTgt>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46083">
                                            <p:txEl>
                                              <p:pRg st="3" end="3"/>
                                            </p:txEl>
                                          </p:spTgt>
                                        </p:tgtEl>
                                        <p:attrNameLst>
                                          <p:attrName>style.visibility</p:attrName>
                                        </p:attrNameLst>
                                      </p:cBhvr>
                                      <p:to>
                                        <p:strVal val="visible"/>
                                      </p:to>
                                    </p:set>
                                    <p:animEffect transition="in" filter="checkerboard(across)">
                                      <p:cBhvr>
                                        <p:cTn id="20" dur="500"/>
                                        <p:tgtEl>
                                          <p:spTgt spid="4608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Effect transition="in" filter="checkerboard(across)">
                                      <p:cBhvr>
                                        <p:cTn id="25" dur="500"/>
                                        <p:tgtEl>
                                          <p:spTgt spid="4608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46083">
                                            <p:txEl>
                                              <p:pRg st="5" end="5"/>
                                            </p:txEl>
                                          </p:spTgt>
                                        </p:tgtEl>
                                        <p:attrNameLst>
                                          <p:attrName>style.visibility</p:attrName>
                                        </p:attrNameLst>
                                      </p:cBhvr>
                                      <p:to>
                                        <p:strVal val="visible"/>
                                      </p:to>
                                    </p:set>
                                    <p:animEffect transition="in" filter="checkerboard(across)">
                                      <p:cBhvr>
                                        <p:cTn id="30" dur="500"/>
                                        <p:tgtEl>
                                          <p:spTgt spid="460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105400" y="76200"/>
            <a:ext cx="3962400" cy="1857375"/>
          </a:xfrm>
          <a:prstGeom prst="rect">
            <a:avLst/>
          </a:prstGeom>
          <a:noFill/>
          <a:ln w="9525">
            <a:noFill/>
            <a:miter lim="800000"/>
            <a:headEnd/>
            <a:tailEnd/>
          </a:ln>
        </p:spPr>
        <p:txBody>
          <a:bodyPr>
            <a:spAutoFit/>
          </a:bodyPr>
          <a:lstStyle/>
          <a:p>
            <a:r>
              <a:rPr lang="en-US" altLang="en-US" sz="1700" dirty="0">
                <a:solidFill>
                  <a:srgbClr val="000000"/>
                </a:solidFill>
                <a:latin typeface="Arial" charset="0"/>
              </a:rPr>
              <a:t>This cartoon encounter between a newly arrived Irishman and an African American expresses the fear of many immigrants that they would be treated like blacks and denied the privileges of whiteness. </a:t>
            </a:r>
          </a:p>
          <a:p>
            <a:r>
              <a:rPr lang="en-US" altLang="en-US" sz="700" dirty="0" err="1">
                <a:solidFill>
                  <a:srgbClr val="000000"/>
                </a:solidFill>
                <a:latin typeface="Arial" charset="0"/>
              </a:rPr>
              <a:t>SOURCE:</a:t>
            </a:r>
            <a:r>
              <a:rPr lang="en-US" altLang="en-US" sz="700" i="1" dirty="0" err="1">
                <a:solidFill>
                  <a:srgbClr val="000000"/>
                </a:solidFill>
                <a:latin typeface="Arial" charset="0"/>
              </a:rPr>
              <a:t>Diogenes,Hys</a:t>
            </a:r>
            <a:r>
              <a:rPr lang="en-US" altLang="en-US" sz="700" i="1" dirty="0">
                <a:solidFill>
                  <a:srgbClr val="000000"/>
                </a:solidFill>
                <a:latin typeface="Arial" charset="0"/>
              </a:rPr>
              <a:t> Lantern </a:t>
            </a:r>
            <a:r>
              <a:rPr lang="en-US" altLang="en-US" sz="700" dirty="0">
                <a:solidFill>
                  <a:srgbClr val="000000"/>
                </a:solidFill>
                <a:latin typeface="Arial" charset="0"/>
              </a:rPr>
              <a:t>,August 21,1852,reprinted from Noel </a:t>
            </a:r>
            <a:r>
              <a:rPr lang="en-US" altLang="en-US" sz="700" dirty="0" err="1">
                <a:solidFill>
                  <a:srgbClr val="000000"/>
                </a:solidFill>
                <a:latin typeface="Arial" charset="0"/>
              </a:rPr>
              <a:t>Ignatiev,</a:t>
            </a:r>
            <a:r>
              <a:rPr lang="en-US" altLang="en-US" sz="700" i="1" dirty="0" err="1">
                <a:solidFill>
                  <a:srgbClr val="000000"/>
                </a:solidFill>
                <a:latin typeface="Arial" charset="0"/>
              </a:rPr>
              <a:t>How</a:t>
            </a:r>
            <a:r>
              <a:rPr lang="en-US" altLang="en-US" sz="700" i="1" dirty="0">
                <a:solidFill>
                  <a:srgbClr val="000000"/>
                </a:solidFill>
                <a:latin typeface="Arial" charset="0"/>
              </a:rPr>
              <a:t> the Irish Became White </a:t>
            </a:r>
            <a:r>
              <a:rPr lang="en-US" altLang="en-US" sz="700" dirty="0">
                <a:solidFill>
                  <a:srgbClr val="000000"/>
                </a:solidFill>
                <a:latin typeface="Arial" charset="0"/>
              </a:rPr>
              <a:t>(1995).</a:t>
            </a:r>
          </a:p>
        </p:txBody>
      </p:sp>
      <p:pic>
        <p:nvPicPr>
          <p:cNvPr id="12291" name="Picture 3"/>
          <p:cNvPicPr>
            <a:picLocks noChangeAspect="1" noChangeArrowheads="1"/>
          </p:cNvPicPr>
          <p:nvPr/>
        </p:nvPicPr>
        <p:blipFill>
          <a:blip r:embed="rId2" cstate="print"/>
          <a:srcRect/>
          <a:stretch>
            <a:fillRect/>
          </a:stretch>
        </p:blipFill>
        <p:spPr bwMode="auto">
          <a:xfrm>
            <a:off x="152400" y="152400"/>
            <a:ext cx="492125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248</TotalTime>
  <Words>371</Words>
  <Application>Microsoft Office PowerPoint</Application>
  <PresentationFormat>On-screen Show (4:3)</PresentationFormat>
  <Paragraphs>100</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CHAPTER 11</vt:lpstr>
      <vt:lpstr>INDUSTRY</vt:lpstr>
      <vt:lpstr>IMPROVEMENT</vt:lpstr>
      <vt:lpstr>Slide 4</vt:lpstr>
      <vt:lpstr>URBANIZATION</vt:lpstr>
      <vt:lpstr>URBAN PROBLEMS</vt:lpstr>
      <vt:lpstr>MIGRATIONS</vt:lpstr>
      <vt:lpstr>IRISH</vt:lpstr>
      <vt:lpstr>Slide 9</vt:lpstr>
      <vt:lpstr>GERMANS</vt:lpstr>
      <vt:lpstr>Slide 11</vt:lpstr>
      <vt:lpstr>Slide 12</vt:lpstr>
      <vt:lpstr>ETHNIC COMMUNITIES</vt:lpstr>
      <vt:lpstr>ETHNIC COMMUNITIES</vt:lpstr>
      <vt:lpstr>ETHNIC URBAN CULTURE</vt:lpstr>
      <vt:lpstr>American renaissance</vt:lpstr>
      <vt:lpstr>ROMANTICISM</vt:lpstr>
      <vt:lpstr>TRANSCENDENTALISM</vt:lpstr>
      <vt:lpstr>TRANSCENDENTALISM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 nguyen</dc:creator>
  <cp:lastModifiedBy>nguyens</cp:lastModifiedBy>
  <cp:revision>80</cp:revision>
  <dcterms:created xsi:type="dcterms:W3CDTF">2005-10-04T00:26:15Z</dcterms:created>
  <dcterms:modified xsi:type="dcterms:W3CDTF">2010-12-07T18:47:12Z</dcterms:modified>
</cp:coreProperties>
</file>