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76" r:id="rId6"/>
    <p:sldId id="277" r:id="rId7"/>
    <p:sldId id="259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9" r:id="rId16"/>
    <p:sldId id="270" r:id="rId17"/>
    <p:sldId id="271" r:id="rId18"/>
    <p:sldId id="278" r:id="rId19"/>
    <p:sldId id="279" r:id="rId20"/>
    <p:sldId id="272" r:id="rId21"/>
    <p:sldId id="273" r:id="rId22"/>
    <p:sldId id="274" r:id="rId23"/>
    <p:sldId id="275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5CE190-2A94-43E7-A4EE-AEC3FA60E6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E5B6C15-94DD-4FC2-B5F7-AD67520F21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C6D1F0B-275A-453E-AB14-027CF1F7B79C}" type="datetimeFigureOut">
              <a:rPr lang="en-US" smtClean="0"/>
              <a:pPr/>
              <a:t>10/17/2013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4193238-535A-4E4B-A5EA-F4C839ED6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rds.yahoo.com/S=96062883/K=+Sunkist+label/v=2/l=IVI/*-http:/www.labelcollector.com/labels/Pic/SukstOr.JP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new%20multimedia\020512\Cutting_Edge_California_1_of_2___Wine__Food___BBC_Travel_Documentary_1502.mpg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banyan.library.unlv.edu/cgi-bin/htmlview.exe?CISOROOT=/Fremont&amp;CISOPTR=4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new%20multimedia\020512\Cutting_Edge_California_2_of_2___Wine__Food___BBC_Travel_Documentary.m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CHAPTER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5334000" cy="1752600"/>
          </a:xfrm>
        </p:spPr>
        <p:txBody>
          <a:bodyPr/>
          <a:lstStyle/>
          <a:p>
            <a:r>
              <a:rPr lang="en-US" dirty="0" smtClean="0"/>
              <a:t>AGRICULTURE/URBAN GROWTH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1900:  19 million gal.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80% U.S.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561077"/>
            <a:ext cx="4076700" cy="375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CITRUS (05/06)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24% oranges, 80% fresh market</a:t>
            </a:r>
          </a:p>
          <a:p>
            <a:endParaRPr lang="en-US" dirty="0" smtClean="0"/>
          </a:p>
          <a:p>
            <a:r>
              <a:rPr lang="en-US" dirty="0" smtClean="0"/>
              <a:t>87% lemons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52400"/>
            <a:ext cx="3048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267200"/>
            <a:ext cx="37147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DEV.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Location (higher </a:t>
            </a:r>
            <a:r>
              <a:rPr lang="en-US" dirty="0" err="1" smtClean="0"/>
              <a:t>ele</a:t>
            </a:r>
            <a:r>
              <a:rPr lang="en-US" dirty="0" smtClean="0"/>
              <a:t>., away coast)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797" y="2895600"/>
            <a:ext cx="4250356" cy="349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Navel (</a:t>
            </a:r>
            <a:r>
              <a:rPr lang="en-US" dirty="0" err="1" smtClean="0"/>
              <a:t>Brasil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Seedless, sweeter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367649"/>
            <a:ext cx="4143374" cy="536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Railroads 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8288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VALENCIA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Coastal</a:t>
            </a:r>
          </a:p>
          <a:p>
            <a:r>
              <a:rPr lang="en-US" dirty="0" smtClean="0"/>
              <a:t>Summer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914400"/>
            <a:ext cx="46958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1900:  2/3 oranges, 90% lemons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Sunkist Growers (1925):  association </a:t>
            </a:r>
            <a:endParaRPr lang="en-US" dirty="0"/>
          </a:p>
        </p:txBody>
      </p:sp>
      <p:pic>
        <p:nvPicPr>
          <p:cNvPr id="4" name="Picture 7" descr="SukstO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4572" y="381000"/>
            <a:ext cx="3149428" cy="2741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BEHEMOTH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Agriculture to “agribusiness”</a:t>
            </a:r>
          </a:p>
          <a:p>
            <a:endParaRPr lang="en-US" dirty="0" smtClean="0"/>
          </a:p>
          <a:p>
            <a:r>
              <a:rPr lang="en-US" dirty="0" smtClean="0"/>
              <a:t>Cheap labor:  Chinese</a:t>
            </a:r>
          </a:p>
          <a:p>
            <a:pPr lvl="1"/>
            <a:r>
              <a:rPr lang="en-US" dirty="0" smtClean="0"/>
              <a:t>Then Japanese, Mexican</a:t>
            </a:r>
          </a:p>
          <a:p>
            <a:pPr lvl="1"/>
            <a:r>
              <a:rPr lang="en-US" dirty="0" smtClean="0"/>
              <a:t>Contentious relations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 descr="http://www.irwinator.com/126/w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350" y="0"/>
            <a:ext cx="3803650" cy="3128236"/>
          </a:xfrm>
          <a:prstGeom prst="rect">
            <a:avLst/>
          </a:prstGeom>
          <a:noFill/>
        </p:spPr>
      </p:pic>
      <p:pic>
        <p:nvPicPr>
          <p:cNvPr id="2052" name="Picture 4" descr="http://memory.loc.gov/pnp/ppprs/00300/00370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026" y="3711414"/>
            <a:ext cx="4117974" cy="3146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LABOR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“built” </a:t>
            </a:r>
            <a:r>
              <a:rPr lang="en-US" dirty="0" err="1" smtClean="0"/>
              <a:t>agr</a:t>
            </a:r>
            <a:r>
              <a:rPr lang="en-US" dirty="0" smtClean="0"/>
              <a:t>. industry</a:t>
            </a:r>
          </a:p>
          <a:p>
            <a:pPr lvl="1"/>
            <a:r>
              <a:rPr lang="en-US" dirty="0" smtClean="0"/>
              <a:t>Irrigation, canals, etc.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1880 </a:t>
            </a:r>
          </a:p>
          <a:p>
            <a:pPr lvl="1"/>
            <a:r>
              <a:rPr lang="en-US" dirty="0" smtClean="0"/>
              <a:t>86% Sac. Co.</a:t>
            </a:r>
          </a:p>
          <a:p>
            <a:pPr lvl="1"/>
            <a:r>
              <a:rPr lang="en-US" smtClean="0"/>
              <a:t>85% Yuba  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JAPANESE FARMERS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1910:  70% strawberries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1920:  10% crops 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066800"/>
          </a:xfrm>
        </p:spPr>
        <p:txBody>
          <a:bodyPr/>
          <a:lstStyle/>
          <a:p>
            <a:r>
              <a:rPr lang="en-US" dirty="0" smtClean="0"/>
              <a:t>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229600" cy="4325112"/>
          </a:xfrm>
        </p:spPr>
        <p:txBody>
          <a:bodyPr/>
          <a:lstStyle/>
          <a:p>
            <a:r>
              <a:rPr lang="en-US" dirty="0" smtClean="0"/>
              <a:t>$38 </a:t>
            </a:r>
            <a:r>
              <a:rPr lang="en-US" dirty="0" err="1" smtClean="0"/>
              <a:t>bil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400 comm.</a:t>
            </a:r>
          </a:p>
          <a:p>
            <a:endParaRPr lang="en-US" dirty="0" smtClean="0"/>
          </a:p>
          <a:p>
            <a:r>
              <a:rPr lang="en-US" dirty="0" smtClean="0"/>
              <a:t>50% fruits, nuts, veg. </a:t>
            </a:r>
          </a:p>
          <a:p>
            <a:endParaRPr lang="en-US" dirty="0" smtClean="0"/>
          </a:p>
          <a:p>
            <a:r>
              <a:rPr lang="en-US" dirty="0" smtClean="0"/>
              <a:t>9/10 top producing counties in U.S. (6.6% total economic output)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714875"/>
            <a:ext cx="3219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1000"/>
            <a:ext cx="4762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S.F.++</a:t>
            </a:r>
          </a:p>
          <a:p>
            <a:pPr lvl="1"/>
            <a:r>
              <a:rPr lang="en-US" dirty="0" smtClean="0"/>
              <a:t>Surrounding areas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31746" name="Picture 2" descr="http://streetganglife.com/wp-content/uploads/2011/05/032-Oakland-bridge-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341112"/>
            <a:ext cx="5200650" cy="3516888"/>
          </a:xfrm>
          <a:prstGeom prst="rect">
            <a:avLst/>
          </a:prstGeom>
          <a:noFill/>
        </p:spPr>
      </p:pic>
      <p:pic>
        <p:nvPicPr>
          <p:cNvPr id="31748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384" y="228600"/>
            <a:ext cx="3895908" cy="287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SO. CAL.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Citrus</a:t>
            </a:r>
          </a:p>
          <a:p>
            <a:r>
              <a:rPr lang="en-US" dirty="0" smtClean="0"/>
              <a:t>“health rush”:  better health</a:t>
            </a:r>
          </a:p>
          <a:p>
            <a:endParaRPr lang="en-US" dirty="0" smtClean="0"/>
          </a:p>
          <a:p>
            <a:r>
              <a:rPr lang="en-US" dirty="0" smtClean="0"/>
              <a:t>1880’s +</a:t>
            </a:r>
          </a:p>
          <a:p>
            <a:endParaRPr lang="en-US" dirty="0" smtClean="0"/>
          </a:p>
          <a:p>
            <a:r>
              <a:rPr lang="en-US" dirty="0" smtClean="0"/>
              <a:t>Railroad comp.:  advertising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RAIL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Largest in world </a:t>
            </a:r>
            <a:endParaRPr lang="en-US" dirty="0"/>
          </a:p>
        </p:txBody>
      </p:sp>
      <p:pic>
        <p:nvPicPr>
          <p:cNvPr id="32770" name="Picture 2" descr="http://s93883215.onlinehome.us/adamjaneiro/uploaded_images/San%20Pedro%20021-788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4876800" cy="3657600"/>
          </a:xfrm>
          <a:prstGeom prst="rect">
            <a:avLst/>
          </a:prstGeom>
          <a:noFill/>
        </p:spPr>
      </p:pic>
      <p:pic>
        <p:nvPicPr>
          <p:cNvPr id="5" name="Picture 4" descr="http://jpg1.lapl.org/pics21/0003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419600" cy="2845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 </a:t>
            </a:r>
            <a:r>
              <a:rPr lang="en-US" dirty="0" err="1" smtClean="0"/>
              <a:t>Doheny</a:t>
            </a:r>
            <a:r>
              <a:rPr lang="en-US" dirty="0" smtClean="0"/>
              <a:t>:  L.A.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1920’s</a:t>
            </a:r>
          </a:p>
          <a:p>
            <a:endParaRPr lang="en-US" dirty="0" smtClean="0"/>
          </a:p>
          <a:p>
            <a:r>
              <a:rPr lang="en-US" dirty="0" smtClean="0"/>
              <a:t>H.B., SFS</a:t>
            </a:r>
          </a:p>
          <a:p>
            <a:endParaRPr lang="en-US" dirty="0" smtClean="0"/>
          </a:p>
          <a:p>
            <a:r>
              <a:rPr lang="en-US" dirty="0" smtClean="0"/>
              <a:t>Signal Hill:  richest barrel/acre</a:t>
            </a:r>
          </a:p>
          <a:p>
            <a:endParaRPr lang="en-US" dirty="0" smtClean="0"/>
          </a:p>
          <a:p>
            <a:r>
              <a:rPr lang="en-US" dirty="0" smtClean="0"/>
              <a:t>More than gold, $2.5 </a:t>
            </a:r>
            <a:r>
              <a:rPr lang="en-US" dirty="0" err="1" smtClean="0"/>
              <a:t>bil</a:t>
            </a:r>
            <a:r>
              <a:rPr lang="en-US" dirty="0" smtClean="0"/>
              <a:t>. 1920’s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609600"/>
            <a:ext cx="3790950" cy="267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86200"/>
            <a:ext cx="3077406" cy="204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Significance?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3124200"/>
            <a:ext cx="5048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1900:  4k</a:t>
            </a:r>
          </a:p>
          <a:p>
            <a:pPr lvl="1"/>
            <a:r>
              <a:rPr lang="en-US" dirty="0" smtClean="0"/>
              <a:t>$$$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1908:  Model 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8060" y="2971801"/>
            <a:ext cx="5468306" cy="378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in 3:  cars</a:t>
            </a:r>
          </a:p>
          <a:p>
            <a:endParaRPr lang="en-US" dirty="0" smtClean="0"/>
          </a:p>
          <a:p>
            <a:r>
              <a:rPr lang="en-US" dirty="0" smtClean="0"/>
              <a:t>L.A.:  most motor-conscious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114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08477"/>
            <a:ext cx="4076700" cy="281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1860-1890:  Largest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bindlemen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Decline:  competition</a:t>
            </a:r>
          </a:p>
          <a:p>
            <a:endParaRPr lang="en-US" dirty="0" smtClean="0"/>
          </a:p>
          <a:p>
            <a:r>
              <a:rPr lang="en-US" dirty="0" smtClean="0"/>
              <a:t>Shift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762000"/>
            <a:ext cx="4114800" cy="254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Expansion, suburbs, spread</a:t>
            </a:r>
          </a:p>
          <a:p>
            <a:endParaRPr lang="en-US" dirty="0" smtClean="0"/>
          </a:p>
          <a:p>
            <a:r>
              <a:rPr lang="en-US" dirty="0" smtClean="0"/>
              <a:t>“supermarket”  </a:t>
            </a:r>
          </a:p>
          <a:p>
            <a:endParaRPr lang="en-US" dirty="0" smtClean="0"/>
          </a:p>
          <a:p>
            <a:r>
              <a:rPr lang="en-US" dirty="0" smtClean="0"/>
              <a:t>“Miracle Mile”- for cars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0"/>
            <a:ext cx="38100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4000500" cy="255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Tourism</a:t>
            </a:r>
          </a:p>
          <a:p>
            <a:endParaRPr lang="en-US" dirty="0" smtClean="0"/>
          </a:p>
          <a:p>
            <a:r>
              <a:rPr lang="en-US" dirty="0" smtClean="0"/>
              <a:t>Service stations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 descr="http://images.nationalgeographic.com/wpf/media-live/photos/000/020/cache/yosemite-deep-valley_2013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89400" cy="3067050"/>
          </a:xfrm>
          <a:prstGeom prst="rect">
            <a:avLst/>
          </a:prstGeom>
          <a:noFill/>
        </p:spPr>
      </p:pic>
      <p:pic>
        <p:nvPicPr>
          <p:cNvPr id="50180" name="Picture 4" descr="http://myimages.bravenet.com/405/643/479/7/Edenpics-com_005-080-The-Vernal-falls-from-Yosemite-National-park-seen-from-the-mist-trail-lea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6" y="2996220"/>
            <a:ext cx="4829174" cy="3861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“park”</a:t>
            </a:r>
          </a:p>
          <a:p>
            <a:endParaRPr lang="en-US" dirty="0"/>
          </a:p>
          <a:p>
            <a:r>
              <a:rPr lang="en-US" dirty="0" smtClean="0"/>
              <a:t>Valley to Ca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J. MUIR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Naturalist </a:t>
            </a:r>
          </a:p>
          <a:p>
            <a:endParaRPr lang="en-US" dirty="0"/>
          </a:p>
          <a:p>
            <a:r>
              <a:rPr lang="en-US" dirty="0" smtClean="0"/>
              <a:t>Conservation </a:t>
            </a:r>
          </a:p>
          <a:p>
            <a:pPr lvl="1"/>
            <a:r>
              <a:rPr lang="en-US" dirty="0" smtClean="0"/>
              <a:t>“natural state”</a:t>
            </a:r>
          </a:p>
          <a:p>
            <a:endParaRPr lang="en-US" dirty="0"/>
          </a:p>
          <a:p>
            <a:r>
              <a:rPr lang="en-US" dirty="0" smtClean="0"/>
              <a:t>Sierra Club (1892) </a:t>
            </a:r>
            <a:endParaRPr lang="en-US" dirty="0"/>
          </a:p>
        </p:txBody>
      </p:sp>
      <p:pic>
        <p:nvPicPr>
          <p:cNvPr id="48132" name="Picture 4" descr="http://upload.wikimedia.org/wikipedia/commons/thumb/f/fb/Muir_and_Roosevelt_restored.jpg/220px-Muir_and_Roosevelt_restor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581400"/>
            <a:ext cx="2578100" cy="3093720"/>
          </a:xfrm>
          <a:prstGeom prst="rect">
            <a:avLst/>
          </a:prstGeom>
          <a:noFill/>
        </p:spPr>
      </p:pic>
      <p:pic>
        <p:nvPicPr>
          <p:cNvPr id="48134" name="Picture 6" descr="http://www.immigrationdirect.com/blog/wp-content/uploads/2011/05/220px-Muir_portrait_1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81000"/>
            <a:ext cx="2095500" cy="2933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495800"/>
          </a:xfrm>
        </p:spPr>
        <p:txBody>
          <a:bodyPr/>
          <a:lstStyle/>
          <a:p>
            <a:r>
              <a:rPr lang="en-US" dirty="0" smtClean="0"/>
              <a:t>1905:  Yosemite Val. </a:t>
            </a:r>
            <a:r>
              <a:rPr lang="en-US" dirty="0"/>
              <a:t>b</a:t>
            </a:r>
            <a:r>
              <a:rPr lang="en-US" dirty="0" smtClean="0"/>
              <a:t>ack to U.S.</a:t>
            </a:r>
          </a:p>
          <a:p>
            <a:endParaRPr lang="en-US" dirty="0"/>
          </a:p>
        </p:txBody>
      </p:sp>
      <p:pic>
        <p:nvPicPr>
          <p:cNvPr id="47106" name="Picture 2" descr="http://www.nps.gov/yose/planyourvisit/upload/map-calif-simp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43000"/>
            <a:ext cx="4318442" cy="5627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4495800"/>
          </a:xfrm>
        </p:spPr>
        <p:txBody>
          <a:bodyPr/>
          <a:lstStyle/>
          <a:p>
            <a:r>
              <a:rPr lang="en-US" dirty="0" smtClean="0"/>
              <a:t>Sequoia, Kings Canyon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2" descr="http://www.nps.gov/yose/planyourvisit/upload/map-calif-simp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066800"/>
            <a:ext cx="4318442" cy="5627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=$$$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2800"/>
          </a:p>
        </p:txBody>
      </p:sp>
      <p:sp>
        <p:nvSpPr>
          <p:cNvPr id="205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en-US" sz="2800"/>
          </a:p>
        </p:txBody>
      </p:sp>
      <p:pic>
        <p:nvPicPr>
          <p:cNvPr id="2056" name="Picture 8" descr="centralimage_dese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4038600" cy="2305050"/>
          </a:xfrm>
          <a:prstGeom prst="rect">
            <a:avLst/>
          </a:prstGeom>
          <a:noFill/>
        </p:spPr>
      </p:pic>
      <p:pic>
        <p:nvPicPr>
          <p:cNvPr id="2058" name="Picture 10" descr="imageU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4267200"/>
            <a:ext cx="3810000" cy="2209800"/>
          </a:xfrm>
          <a:prstGeom prst="rect">
            <a:avLst/>
          </a:prstGeom>
          <a:noFill/>
        </p:spPr>
      </p:pic>
      <p:pic>
        <p:nvPicPr>
          <p:cNvPr id="2065" name="Picture 17" descr="Sacramento River.  Taken from the area of the Auditorium in central Redding.  Barely visible is the fishing boat.  Taken January, 2001. 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09800"/>
            <a:ext cx="4248150" cy="3157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/>
              <a:t>Hetch</a:t>
            </a:r>
            <a:r>
              <a:rPr lang="en-US" dirty="0"/>
              <a:t> </a:t>
            </a:r>
            <a:r>
              <a:rPr lang="en-US" dirty="0" err="1"/>
              <a:t>Hetchy</a:t>
            </a:r>
            <a:r>
              <a:rPr lang="en-US" dirty="0"/>
              <a:t> Valley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 smtClean="0"/>
              <a:t>SF</a:t>
            </a:r>
          </a:p>
          <a:p>
            <a:endParaRPr lang="en-US" sz="2800" dirty="0"/>
          </a:p>
          <a:p>
            <a:r>
              <a:rPr lang="en-US" sz="2800" dirty="0" smtClean="0"/>
              <a:t>Muir, Sierra  </a:t>
            </a:r>
          </a:p>
        </p:txBody>
      </p:sp>
      <p:pic>
        <p:nvPicPr>
          <p:cNvPr id="5127" name="Picture 7" descr="The Hetch Hetchy Vall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3776870" cy="3048000"/>
          </a:xfrm>
          <a:prstGeom prst="rect">
            <a:avLst/>
          </a:prstGeom>
          <a:noFill/>
        </p:spPr>
      </p:pic>
      <p:pic>
        <p:nvPicPr>
          <p:cNvPr id="5129" name="Picture 9" descr="http://greeningsanfrancisco.wikispaces.com/file/view/map_water_sources_system.gif/73786407/map_water_sources_syste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425" y="3867150"/>
            <a:ext cx="6124575" cy="2990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Missions:  poor quality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743200"/>
            <a:ext cx="5676900" cy="377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mpd003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14375"/>
            <a:ext cx="7620000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killmu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62484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LA?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/>
              <a:t>So Cal </a:t>
            </a:r>
            <a:r>
              <a:rPr lang="en-US" sz="2800" dirty="0" smtClean="0"/>
              <a:t>dry</a:t>
            </a:r>
            <a:endParaRPr lang="en-US" sz="2800" dirty="0"/>
          </a:p>
          <a:p>
            <a:r>
              <a:rPr lang="en-US" sz="2800" dirty="0" smtClean="0"/>
              <a:t>natural water 200k </a:t>
            </a:r>
            <a:r>
              <a:rPr lang="en-US" sz="2800" dirty="0"/>
              <a:t>people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495800" y="1524000"/>
            <a:ext cx="4038600" cy="4525963"/>
          </a:xfrm>
        </p:spPr>
        <p:txBody>
          <a:bodyPr/>
          <a:lstStyle/>
          <a:p>
            <a:endParaRPr lang="en-US" sz="2800"/>
          </a:p>
        </p:txBody>
      </p:sp>
      <p:pic>
        <p:nvPicPr>
          <p:cNvPr id="11273" name="Picture 9" descr="18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286000"/>
            <a:ext cx="4762500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OldSp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362200"/>
            <a:ext cx="4419600" cy="3352800"/>
          </a:xfrm>
          <a:prstGeom prst="rect">
            <a:avLst/>
          </a:prstGeom>
          <a:noFill/>
        </p:spPr>
      </p:pic>
      <p:pic>
        <p:nvPicPr>
          <p:cNvPr id="33797" name="Picture 5" descr="chiefkuhrts_1880c_lafdphotoalbum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33400"/>
            <a:ext cx="2362200" cy="3810000"/>
          </a:xfrm>
          <a:prstGeom prst="rect">
            <a:avLst/>
          </a:prstGeom>
          <a:noFill/>
        </p:spPr>
      </p:pic>
      <p:pic>
        <p:nvPicPr>
          <p:cNvPr id="33798" name="Picture 6" descr="bobb2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572000"/>
            <a:ext cx="1657350" cy="1819275"/>
          </a:xfrm>
          <a:prstGeom prst="rect">
            <a:avLst/>
          </a:prstGeom>
          <a:noFill/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62400" y="533400"/>
            <a:ext cx="4038600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7" name="Picture 7" descr="West face of Spring between 1st and 2nd, L.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14400"/>
            <a:ext cx="58293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pring St., looking south from mid-200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763" y="1704975"/>
            <a:ext cx="6086475" cy="344805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962400" y="533400"/>
            <a:ext cx="4038600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latin typeface="+mn-lt"/>
              </a:rPr>
              <a:t>Pop.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Spring, south from Frankli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6124575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NE corner of Spring and Third, looking north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0"/>
            <a:ext cx="5543550" cy="3562350"/>
          </a:xfrm>
          <a:prstGeom prst="rect">
            <a:avLst/>
          </a:prstGeom>
          <a:noFill/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733800" y="533400"/>
            <a:ext cx="4038600" cy="449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+mn-lt"/>
              </a:rPr>
              <a:t>???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lang="en-US" sz="2800" kern="0" noProof="0" dirty="0" smtClean="0">
                <a:latin typeface="+mn-lt"/>
              </a:rPr>
              <a:t>Water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Owens River</a:t>
            </a:r>
          </a:p>
        </p:txBody>
      </p:sp>
      <p:pic>
        <p:nvPicPr>
          <p:cNvPr id="14342" name="Picture 6" descr="ca_ow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219200"/>
            <a:ext cx="3810000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Aqueduct</a:t>
            </a:r>
          </a:p>
        </p:txBody>
      </p:sp>
      <p:pic>
        <p:nvPicPr>
          <p:cNvPr id="16390" name="Picture 6" descr="lip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038600"/>
            <a:ext cx="4238625" cy="2667000"/>
          </a:xfrm>
          <a:prstGeom prst="rect">
            <a:avLst/>
          </a:prstGeom>
          <a:noFill/>
        </p:spPr>
      </p:pic>
      <p:pic>
        <p:nvPicPr>
          <p:cNvPr id="16392" name="Picture 8" descr="lip2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19200"/>
            <a:ext cx="4200525" cy="2705100"/>
          </a:xfrm>
          <a:prstGeom prst="rect">
            <a:avLst/>
          </a:prstGeom>
          <a:noFill/>
        </p:spPr>
      </p:pic>
      <p:pic>
        <p:nvPicPr>
          <p:cNvPr id="16393" name="Picture 9" descr="wm_1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3200400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utting_Edge_California_1_of_2___Wine__Food___BBC_Travel_Documentary_150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9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Dynamiting</a:t>
            </a:r>
          </a:p>
        </p:txBody>
      </p:sp>
      <p:pic>
        <p:nvPicPr>
          <p:cNvPr id="18438" name="Picture 6" descr="laqua_l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057400"/>
            <a:ext cx="5800724" cy="4451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COLORADO RIVER</a:t>
            </a:r>
            <a:endParaRPr lang="en-US" dirty="0"/>
          </a:p>
        </p:txBody>
      </p:sp>
      <p:pic>
        <p:nvPicPr>
          <p:cNvPr id="68610" name="Picture 2" descr="http://www.wrsc.org/sites/default/files/images/2012/fig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981200"/>
            <a:ext cx="3419475" cy="4610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Hoover Dam</a:t>
            </a:r>
          </a:p>
        </p:txBody>
      </p:sp>
      <p:pic>
        <p:nvPicPr>
          <p:cNvPr id="35846" name="Picture 6" descr="hoover_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3924300" cy="4095750"/>
          </a:xfrm>
          <a:prstGeom prst="rect">
            <a:avLst/>
          </a:prstGeom>
          <a:noFill/>
        </p:spPr>
      </p:pic>
      <p:pic>
        <p:nvPicPr>
          <p:cNvPr id="35848" name="Picture 8" descr="Ho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438400"/>
            <a:ext cx="3390900" cy="2324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 Vegas</a:t>
            </a:r>
          </a:p>
        </p:txBody>
      </p:sp>
      <p:pic>
        <p:nvPicPr>
          <p:cNvPr id="37894" name="Picture 6" descr="0265_0365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3600"/>
            <a:ext cx="3200400" cy="2514600"/>
          </a:xfrm>
          <a:prstGeom prst="rect">
            <a:avLst/>
          </a:prstGeom>
          <a:noFill/>
        </p:spPr>
      </p:pic>
      <p:pic>
        <p:nvPicPr>
          <p:cNvPr id="37896" name="Picture 8" descr="Fremont Street, 1948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95400"/>
            <a:ext cx="3143250" cy="2514600"/>
          </a:xfrm>
          <a:prstGeom prst="rect">
            <a:avLst/>
          </a:prstGeom>
          <a:noFill/>
        </p:spPr>
      </p:pic>
      <p:pic>
        <p:nvPicPr>
          <p:cNvPr id="37898" name="Picture 10" descr="tony-cornero-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3962400"/>
            <a:ext cx="34290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utting_Edge_California_2_of_2___Wine__Food___BBC_Travel_Documentary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26034" cy="6994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Jean L. </a:t>
            </a:r>
            <a:r>
              <a:rPr lang="en-US" dirty="0" err="1" smtClean="0"/>
              <a:t>Vignes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Aliso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1830’s, L.A.</a:t>
            </a:r>
          </a:p>
          <a:p>
            <a:endParaRPr lang="en-US" dirty="0" smtClean="0"/>
          </a:p>
          <a:p>
            <a:r>
              <a:rPr lang="en-US" dirty="0" smtClean="0"/>
              <a:t>1850:  Largest production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1882" y="304800"/>
            <a:ext cx="3872118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229600" cy="4325112"/>
          </a:xfrm>
        </p:spPr>
        <p:txBody>
          <a:bodyPr/>
          <a:lstStyle/>
          <a:p>
            <a:r>
              <a:rPr lang="en-US" dirty="0" smtClean="0"/>
              <a:t>North</a:t>
            </a:r>
          </a:p>
          <a:p>
            <a:endParaRPr lang="en-US" dirty="0" smtClean="0"/>
          </a:p>
          <a:p>
            <a:r>
              <a:rPr lang="en-US" dirty="0" smtClean="0"/>
              <a:t>1850’s:  Agoston </a:t>
            </a:r>
            <a:r>
              <a:rPr lang="en-US" dirty="0" err="1" smtClean="0"/>
              <a:t>Haraszthy</a:t>
            </a:r>
            <a:r>
              <a:rPr lang="en-US" dirty="0" smtClean="0"/>
              <a:t>, Sonoma Valley</a:t>
            </a:r>
          </a:p>
          <a:p>
            <a:endParaRPr lang="en-US" dirty="0" smtClean="0"/>
          </a:p>
          <a:p>
            <a:r>
              <a:rPr lang="en-US" dirty="0" smtClean="0"/>
              <a:t>Anaheim:  1857, German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0"/>
            <a:ext cx="248516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720232"/>
            <a:ext cx="2743200" cy="213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267200"/>
            <a:ext cx="33337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VALLEY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Dessert wines</a:t>
            </a:r>
          </a:p>
          <a:p>
            <a:r>
              <a:rPr lang="en-US" dirty="0" smtClean="0"/>
              <a:t>Table grapes</a:t>
            </a:r>
          </a:p>
          <a:p>
            <a:r>
              <a:rPr lang="en-US" dirty="0" smtClean="0"/>
              <a:t>Raisins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3048000"/>
            <a:ext cx="4953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04800"/>
            <a:ext cx="33718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810000"/>
            <a:ext cx="2362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157</TotalTime>
  <Words>361</Words>
  <Application>Microsoft Office PowerPoint</Application>
  <PresentationFormat>On-screen Show (4:3)</PresentationFormat>
  <Paragraphs>148</Paragraphs>
  <Slides>53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Urban</vt:lpstr>
      <vt:lpstr>CHAPTER 7</vt:lpstr>
      <vt:lpstr>AGRICULTURE</vt:lpstr>
      <vt:lpstr>WHEAT</vt:lpstr>
      <vt:lpstr>WINE</vt:lpstr>
      <vt:lpstr>Slide 5</vt:lpstr>
      <vt:lpstr>Slide 6</vt:lpstr>
      <vt:lpstr>Jean L. Vignes</vt:lpstr>
      <vt:lpstr>Slide 8</vt:lpstr>
      <vt:lpstr>CENTRAL VALLEY</vt:lpstr>
      <vt:lpstr>Slide 10</vt:lpstr>
      <vt:lpstr>CITRUS (05/06)</vt:lpstr>
      <vt:lpstr>3 DEV. </vt:lpstr>
      <vt:lpstr>Slide 13</vt:lpstr>
      <vt:lpstr>Slide 14</vt:lpstr>
      <vt:lpstr>VALENCIA</vt:lpstr>
      <vt:lpstr>Slide 16</vt:lpstr>
      <vt:lpstr>BEHEMOTH</vt:lpstr>
      <vt:lpstr>CHINESE LABOR</vt:lpstr>
      <vt:lpstr>JAPANESE FARMERS</vt:lpstr>
      <vt:lpstr>Slide 20</vt:lpstr>
      <vt:lpstr>URBANIZATION</vt:lpstr>
      <vt:lpstr>SO. CAL.</vt:lpstr>
      <vt:lpstr>ELECTRIC RAIL</vt:lpstr>
      <vt:lpstr>Slide 24</vt:lpstr>
      <vt:lpstr>OIL</vt:lpstr>
      <vt:lpstr>SPREAD</vt:lpstr>
      <vt:lpstr>CARS</vt:lpstr>
      <vt:lpstr>Slide 28</vt:lpstr>
      <vt:lpstr>1925</vt:lpstr>
      <vt:lpstr>IMPACT?</vt:lpstr>
      <vt:lpstr>Slide 31</vt:lpstr>
      <vt:lpstr>Slide 32</vt:lpstr>
      <vt:lpstr>Slide 33</vt:lpstr>
      <vt:lpstr>Slide 34</vt:lpstr>
      <vt:lpstr>J. MUIR</vt:lpstr>
      <vt:lpstr>Slide 36</vt:lpstr>
      <vt:lpstr>Slide 37</vt:lpstr>
      <vt:lpstr>WATER =$$$</vt:lpstr>
      <vt:lpstr>Hetch Hetchy Valley</vt:lpstr>
      <vt:lpstr>Slide 40</vt:lpstr>
      <vt:lpstr>Slide 41</vt:lpstr>
      <vt:lpstr>LA?</vt:lpstr>
      <vt:lpstr>Slide 43</vt:lpstr>
      <vt:lpstr>Slide 44</vt:lpstr>
      <vt:lpstr>Slide 45</vt:lpstr>
      <vt:lpstr>Slide 46</vt:lpstr>
      <vt:lpstr>Slide 47</vt:lpstr>
      <vt:lpstr>Owens River</vt:lpstr>
      <vt:lpstr>Aqueduct</vt:lpstr>
      <vt:lpstr>Dynamiting</vt:lpstr>
      <vt:lpstr>COLORADO RIVER</vt:lpstr>
      <vt:lpstr>Hoover Dam</vt:lpstr>
      <vt:lpstr>Las Vegas</vt:lpstr>
    </vt:vector>
  </TitlesOfParts>
  <Company>LAHC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22</dc:title>
  <dc:creator>nguyens</dc:creator>
  <cp:lastModifiedBy>nguyens</cp:lastModifiedBy>
  <cp:revision>19</cp:revision>
  <dcterms:created xsi:type="dcterms:W3CDTF">2012-04-19T21:11:33Z</dcterms:created>
  <dcterms:modified xsi:type="dcterms:W3CDTF">2013-10-17T18:13:04Z</dcterms:modified>
</cp:coreProperties>
</file>